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0" r:id="rId28"/>
    <p:sldId id="285"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6" autoAdjust="0"/>
    <p:restoredTop sz="94660"/>
  </p:normalViewPr>
  <p:slideViewPr>
    <p:cSldViewPr snapToGrid="0">
      <p:cViewPr varScale="1">
        <p:scale>
          <a:sx n="125" d="100"/>
          <a:sy n="125" d="100"/>
        </p:scale>
        <p:origin x="9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A95D66-F89C-4975-A285-AC57475E6EF5}"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208C56-A8EF-471C-B311-F55AA6E4CBEE}" type="slidenum">
              <a:rPr lang="en-US" smtClean="0"/>
              <a:t>‹#›</a:t>
            </a:fld>
            <a:endParaRPr lang="en-US"/>
          </a:p>
        </p:txBody>
      </p:sp>
    </p:spTree>
    <p:extLst>
      <p:ext uri="{BB962C8B-B14F-4D97-AF65-F5344CB8AC3E}">
        <p14:creationId xmlns:p14="http://schemas.microsoft.com/office/powerpoint/2010/main" val="419932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evening, everyone, and thank you for being here.</a:t>
            </a:r>
          </a:p>
          <a:p>
            <a:r>
              <a:rPr lang="en-US" dirty="0"/>
              <a:t>My name is Darren Marquardt, and I'm the Executive Director of the Northern Virginia Resource Center for Deaf and Hard of Hearing Persons, or NVRC.</a:t>
            </a:r>
          </a:p>
          <a:p>
            <a:r>
              <a:rPr lang="en-US" dirty="0"/>
              <a:t>Today we're going to spend about 45 minutes looking at the policy changes that affect our community—from the federal level, to Virginia, to right here in Northern Virginia.</a:t>
            </a:r>
          </a:p>
          <a:p>
            <a:r>
              <a:rPr lang="en-US" dirty="0"/>
              <a:t>When people hear the word </a:t>
            </a:r>
            <a:r>
              <a:rPr lang="en-US" i="1" dirty="0"/>
              <a:t>policy</a:t>
            </a:r>
            <a:r>
              <a:rPr lang="en-US" dirty="0"/>
              <a:t>, they often think it's complicated or only relevant to lawyers and elected officials. But policy affects all of us every day.</a:t>
            </a:r>
          </a:p>
          <a:p>
            <a:r>
              <a:rPr lang="en-US" dirty="0"/>
              <a:t>It affects whether we have access to interpreters or captions.</a:t>
            </a:r>
          </a:p>
          <a:p>
            <a:r>
              <a:rPr lang="en-US" dirty="0"/>
              <a:t>It affects healthcare.</a:t>
            </a:r>
          </a:p>
          <a:p>
            <a:r>
              <a:rPr lang="en-US" dirty="0"/>
              <a:t>It affects employment.</a:t>
            </a:r>
          </a:p>
          <a:p>
            <a:r>
              <a:rPr lang="en-US" dirty="0"/>
              <a:t>It affects transportation.</a:t>
            </a:r>
          </a:p>
          <a:p>
            <a:r>
              <a:rPr lang="en-US" dirty="0"/>
              <a:t>It affects the services available in our communities.</a:t>
            </a:r>
          </a:p>
          <a:p>
            <a:r>
              <a:rPr lang="en-US" dirty="0"/>
              <a:t>My goal today isn't to turn anyone into a policy expert.</a:t>
            </a:r>
          </a:p>
          <a:p>
            <a:r>
              <a:rPr lang="en-US" dirty="0"/>
              <a:t>My goal is to help you understand what's changing, what it means for you, and where we're headed next.</a:t>
            </a:r>
          </a:p>
          <a:p>
            <a:r>
              <a:rPr lang="en-US" dirty="0"/>
              <a:t>Some of these changes are exciting.</a:t>
            </a:r>
          </a:p>
          <a:p>
            <a:r>
              <a:rPr lang="en-US" dirty="0"/>
              <a:t>Some are challenging.</a:t>
            </a:r>
          </a:p>
          <a:p>
            <a:r>
              <a:rPr lang="en-US" dirty="0"/>
              <a:t>Many are still evolving.</a:t>
            </a:r>
          </a:p>
          <a:p>
            <a:r>
              <a:rPr lang="en-US" dirty="0"/>
              <a:t>By the end of today, I hope you'll leave with a clearer understanding of how these policies connect to your everyday life.</a:t>
            </a:r>
          </a:p>
          <a:p>
            <a:r>
              <a:rPr lang="en-US" dirty="0"/>
              <a:t>Let's begin by talking about </a:t>
            </a:r>
            <a:r>
              <a:rPr lang="en-US" b="1" dirty="0"/>
              <a:t>why this matters.</a:t>
            </a:r>
            <a:endParaRPr lang="en-US" dirty="0"/>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1</a:t>
            </a:fld>
            <a:endParaRPr lang="en-US"/>
          </a:p>
        </p:txBody>
      </p:sp>
    </p:spTree>
    <p:extLst>
      <p:ext uri="{BB962C8B-B14F-4D97-AF65-F5344CB8AC3E}">
        <p14:creationId xmlns:p14="http://schemas.microsoft.com/office/powerpoint/2010/main" val="1749463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Artificial intelligence is changing accessibility faster than almost any technology we've seen in recent years.</a:t>
            </a:r>
          </a:p>
          <a:p>
            <a:r>
              <a:rPr lang="en-US" dirty="0"/>
              <a:t>Many of us are already using AI-generated captions during meetings, video calls, webinars, and even everyday conversations. These tools have created opportunities that simply didn't exist a few years ago.</a:t>
            </a:r>
          </a:p>
          <a:p>
            <a:r>
              <a:rPr lang="en-US" dirty="0"/>
              <a:t>As you can see on the left side of the slide, AI offers some real benefits. It can provide better captions than we've had in the past, faster translation, and improved access to information and communication.</a:t>
            </a:r>
          </a:p>
          <a:p>
            <a:r>
              <a:rPr lang="en-US" dirty="0"/>
              <a:t>But AI also comes with challenges.</a:t>
            </a:r>
          </a:p>
          <a:p>
            <a:r>
              <a:rPr lang="en-US" dirty="0"/>
              <a:t>It's not always accurate. It raises important privacy concerns, especially in healthcare and other sensitive situations. Mistakes can have real consequences, particularly when medical information or legal matters are involved. And while AI is becoming more capable every day, it still requires human oversight.</a:t>
            </a:r>
          </a:p>
          <a:p>
            <a:r>
              <a:rPr lang="en-US" dirty="0"/>
              <a:t>At NVRC, we see AI as another tool—not a replacement for professional interpreters, CART providers, or other communication accommodations when those are needed.</a:t>
            </a:r>
          </a:p>
          <a:p>
            <a:r>
              <a:rPr lang="en-US" dirty="0"/>
              <a:t>The key is using the right tool for the right situation.</a:t>
            </a:r>
          </a:p>
          <a:p>
            <a:r>
              <a:rPr lang="en-US" dirty="0"/>
              <a:t>Speaking of healthcare, let's look at some of the federal issues receiving the most attention in that area today.</a:t>
            </a:r>
          </a:p>
        </p:txBody>
      </p:sp>
      <p:sp>
        <p:nvSpPr>
          <p:cNvPr id="4" name="Slide Number Placeholder 3"/>
          <p:cNvSpPr>
            <a:spLocks noGrp="1"/>
          </p:cNvSpPr>
          <p:nvPr>
            <p:ph type="sldNum" sz="quarter" idx="5"/>
          </p:nvPr>
        </p:nvSpPr>
        <p:spPr/>
        <p:txBody>
          <a:bodyPr/>
          <a:lstStyle/>
          <a:p>
            <a:fld id="{43208C56-A8EF-471C-B311-F55AA6E4CBEE}" type="slidenum">
              <a:rPr lang="en-US" smtClean="0"/>
              <a:t>10</a:t>
            </a:fld>
            <a:endParaRPr lang="en-US"/>
          </a:p>
        </p:txBody>
      </p:sp>
    </p:spTree>
    <p:extLst>
      <p:ext uri="{BB962C8B-B14F-4D97-AF65-F5344CB8AC3E}">
        <p14:creationId xmlns:p14="http://schemas.microsoft.com/office/powerpoint/2010/main" val="202797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Healthcare continues to be one of the areas where communication access matters most.</a:t>
            </a:r>
          </a:p>
          <a:p>
            <a:r>
              <a:rPr lang="en-US" dirty="0"/>
              <a:t>When you're discussing a diagnosis, making treatment decisions, or giving informed consent, communication isn't just important—it can directly affect your health and safety.</a:t>
            </a:r>
          </a:p>
          <a:p>
            <a:r>
              <a:rPr lang="en-US" dirty="0"/>
              <a:t>Over the past several years, we've seen increased attention on making healthcare more accessible for Deaf and Hard of Hearing patients. That includes providing effective communication, improving accessibility in hospitals and emergency departments, expanding accessible telehealth services, making patient portals easier to use, and encouraging providers to plan ahead for communication needs rather than waiting until the patient arrives.</a:t>
            </a:r>
          </a:p>
          <a:p>
            <a:r>
              <a:rPr lang="en-US" dirty="0"/>
              <a:t>Federal disability laws require healthcare providers to provide effective communication, but the right accommodation depends on the individual. For some people that's a qualified ASL interpreter. For others it may be CART, assistive listening technology, speech-to-text services, or another accommodation that allows effective communication.</a:t>
            </a:r>
          </a:p>
          <a:p>
            <a:r>
              <a:rPr lang="en-US" dirty="0"/>
              <a:t>At NVRC, some of the most common calls we receive involve healthcare communication. Sometimes we're helping someone advocate for an interpreter. Sometimes we're explaining their rights. Sometimes we're working directly with a provider to help identify an effective solution.</a:t>
            </a:r>
          </a:p>
          <a:p>
            <a:r>
              <a:rPr lang="en-US" dirty="0"/>
              <a:t>Good communication leads to better healthcare—for patients, families, and providers alike.</a:t>
            </a:r>
          </a:p>
          <a:p>
            <a:r>
              <a:rPr lang="en-US" dirty="0"/>
              <a:t>Now let's leave the federal level and turn our attention to one of the biggest accessibility victories we've seen here in Virginia.</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11</a:t>
            </a:fld>
            <a:endParaRPr lang="en-US"/>
          </a:p>
        </p:txBody>
      </p:sp>
    </p:spTree>
    <p:extLst>
      <p:ext uri="{BB962C8B-B14F-4D97-AF65-F5344CB8AC3E}">
        <p14:creationId xmlns:p14="http://schemas.microsoft.com/office/powerpoint/2010/main" val="298018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648DE-2A08-9CA8-46EB-B3BE7E2A6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3C9C2-1A49-C363-191A-292DC01DF2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1518D-A2EC-2BB2-B0AA-96394E2119F1}"/>
              </a:ext>
            </a:extLst>
          </p:cNvPr>
          <p:cNvSpPr>
            <a:spLocks noGrp="1"/>
          </p:cNvSpPr>
          <p:nvPr>
            <p:ph type="body" idx="1"/>
          </p:nvPr>
        </p:nvSpPr>
        <p:spPr/>
        <p:txBody>
          <a:bodyPr/>
          <a:lstStyle/>
          <a:p>
            <a:r>
              <a:rPr lang="en-US" sz="2000" dirty="0"/>
              <a:t>Now let's turn to one of the biggest accessibility victories our community has seen in Virginia in recent years.</a:t>
            </a:r>
          </a:p>
          <a:p>
            <a:r>
              <a:rPr lang="en-US" sz="2000" dirty="0"/>
              <a:t>Many of you have probably heard about House Bill 602, Virginia's Open Caption Law.</a:t>
            </a:r>
          </a:p>
          <a:p>
            <a:r>
              <a:rPr lang="en-US" sz="2000" dirty="0"/>
              <a:t>When I talk to people about this law today, the question usually isn't, "When does it start?" The question is, </a:t>
            </a:r>
            <a:r>
              <a:rPr lang="en-US" sz="2000" b="1" dirty="0"/>
              <a:t>"What does it actually mean for me?"</a:t>
            </a:r>
            <a:endParaRPr lang="en-US" sz="2000" dirty="0"/>
          </a:p>
          <a:p>
            <a:r>
              <a:rPr lang="en-US" sz="2000" dirty="0"/>
              <a:t>The answer is simple: as of </a:t>
            </a:r>
            <a:r>
              <a:rPr lang="en-US" sz="2000" b="1" dirty="0"/>
              <a:t>July 1, 2026</a:t>
            </a:r>
            <a:r>
              <a:rPr lang="en-US" sz="2000" dirty="0"/>
              <a:t>, covered movie theaters in Virginia are required to offer regularly scheduled open-caption showings. Those showtimes must also be clearly identified so people know which movies are being offered with open captions.</a:t>
            </a:r>
          </a:p>
          <a:p>
            <a:r>
              <a:rPr lang="en-US" sz="2000" dirty="0"/>
              <a:t>Unlike captioning devices that you check out at the theater, open captions appear directly on the movie screen for everyone to see.</a:t>
            </a:r>
          </a:p>
          <a:p>
            <a:r>
              <a:rPr lang="en-US" sz="2000" dirty="0"/>
              <a:t>This is a significant step forward because it makes going to the movies more accessible and more spontaneous. Instead of having to request special equipment or wonder whether it will work properly, people have another option available to them.</a:t>
            </a:r>
          </a:p>
          <a:p>
            <a:r>
              <a:rPr lang="en-US" sz="2000" dirty="0"/>
              <a:t>This law didn't happen by accident. It reflects years of advocacy by members of the Deaf and Hard of Hearing community and our allies across Virginia.</a:t>
            </a:r>
          </a:p>
          <a:p>
            <a:r>
              <a:rPr lang="en-US" sz="2000" dirty="0"/>
              <a:t>And the best part is this isn't something we're waiting for anymore—it's already in effect.</a:t>
            </a:r>
          </a:p>
          <a:p>
            <a:r>
              <a:rPr lang="en-US" sz="2000" dirty="0"/>
              <a:t>Let's take a closer look at what this means for our community.</a:t>
            </a:r>
          </a:p>
        </p:txBody>
      </p:sp>
      <p:sp>
        <p:nvSpPr>
          <p:cNvPr id="4" name="Slide Number Placeholder 3">
            <a:extLst>
              <a:ext uri="{FF2B5EF4-FFF2-40B4-BE49-F238E27FC236}">
                <a16:creationId xmlns:a16="http://schemas.microsoft.com/office/drawing/2014/main" id="{E879268A-899E-A700-E4D1-913C210151C9}"/>
              </a:ext>
            </a:extLst>
          </p:cNvPr>
          <p:cNvSpPr>
            <a:spLocks noGrp="1"/>
          </p:cNvSpPr>
          <p:nvPr>
            <p:ph type="sldNum" sz="quarter" idx="5"/>
          </p:nvPr>
        </p:nvSpPr>
        <p:spPr/>
        <p:txBody>
          <a:bodyPr/>
          <a:lstStyle/>
          <a:p>
            <a:fld id="{43208C56-A8EF-471C-B311-F55AA6E4CBEE}" type="slidenum">
              <a:rPr lang="en-US" smtClean="0"/>
              <a:t>12</a:t>
            </a:fld>
            <a:endParaRPr lang="en-US"/>
          </a:p>
        </p:txBody>
      </p:sp>
    </p:spTree>
    <p:extLst>
      <p:ext uri="{BB962C8B-B14F-4D97-AF65-F5344CB8AC3E}">
        <p14:creationId xmlns:p14="http://schemas.microsoft.com/office/powerpoint/2010/main" val="2642649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F7CF9-3504-D907-F227-D7DC594D3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B6444-610D-B446-4266-E3D2FCD519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6C7CA-9341-A156-FB33-230550611A5F}"/>
              </a:ext>
            </a:extLst>
          </p:cNvPr>
          <p:cNvSpPr>
            <a:spLocks noGrp="1"/>
          </p:cNvSpPr>
          <p:nvPr>
            <p:ph type="body" idx="1"/>
          </p:nvPr>
        </p:nvSpPr>
        <p:spPr/>
        <p:txBody>
          <a:bodyPr/>
          <a:lstStyle/>
          <a:p>
            <a:r>
              <a:rPr lang="en-US" sz="2000" dirty="0"/>
              <a:t>Let's spend just a minute talking about what the law actually requires.</a:t>
            </a:r>
          </a:p>
          <a:p>
            <a:r>
              <a:rPr lang="en-US" sz="2000" dirty="0"/>
              <a:t>Beginning </a:t>
            </a:r>
            <a:r>
              <a:rPr lang="en-US" sz="2000" b="1" dirty="0"/>
              <a:t>July 1, 2026</a:t>
            </a:r>
            <a:r>
              <a:rPr lang="en-US" sz="2000" dirty="0"/>
              <a:t>, covered movie theaters in Virginia must offer </a:t>
            </a:r>
            <a:r>
              <a:rPr lang="en-US" sz="2000" b="1" dirty="0"/>
              <a:t>regularly scheduled open-caption showings</a:t>
            </a:r>
            <a:r>
              <a:rPr lang="en-US" sz="2000" dirty="0"/>
              <a:t>.</a:t>
            </a:r>
          </a:p>
          <a:p>
            <a:r>
              <a:rPr lang="en-US" sz="2000" dirty="0"/>
              <a:t>Just as important, those showtimes must be </a:t>
            </a:r>
            <a:r>
              <a:rPr lang="en-US" sz="2000" b="1" dirty="0"/>
              <a:t>clearly identified</a:t>
            </a:r>
            <a:r>
              <a:rPr lang="en-US" sz="2000" dirty="0"/>
              <a:t> in theater listings and online so people can easily find them.</a:t>
            </a:r>
          </a:p>
          <a:p>
            <a:r>
              <a:rPr lang="en-US" sz="2000" dirty="0"/>
              <a:t>For anyone who isn't familiar with the term, </a:t>
            </a:r>
            <a:r>
              <a:rPr lang="en-US" sz="2000" b="1" dirty="0"/>
              <a:t>open captions</a:t>
            </a:r>
            <a:r>
              <a:rPr lang="en-US" sz="2000" dirty="0"/>
              <a:t> are captions that appear directly on the movie screen for everyone to see. Unlike captioning devices that some theaters loan out, you don't have to request equipment or hope it's working correctly.</a:t>
            </a:r>
          </a:p>
          <a:p>
            <a:r>
              <a:rPr lang="en-US" sz="2000" dirty="0"/>
              <a:t>This law builds on existing accessibility requirements and expands opportunities for people who rely on captions to enjoy movies with greater independence.</a:t>
            </a:r>
          </a:p>
          <a:p>
            <a:r>
              <a:rPr lang="en-US" sz="2000" dirty="0"/>
              <a:t>As I mentioned on the previous slide, this is one of the most significant accessibility laws Virginia has passed for the Deaf and Hard of Hearing community in recent years.</a:t>
            </a:r>
          </a:p>
          <a:p>
            <a:r>
              <a:rPr lang="en-US" sz="2000" dirty="0"/>
              <a:t>And because the law is already in effect, this isn't something we're waiting for—it's something you can use today.</a:t>
            </a:r>
          </a:p>
          <a:p>
            <a:r>
              <a:rPr lang="en-US" sz="2000" dirty="0"/>
              <a:t>So beyond the legal requirements, what does this actually mean for our community? That's what we'll look at next.</a:t>
            </a:r>
          </a:p>
        </p:txBody>
      </p:sp>
      <p:sp>
        <p:nvSpPr>
          <p:cNvPr id="4" name="Slide Number Placeholder 3">
            <a:extLst>
              <a:ext uri="{FF2B5EF4-FFF2-40B4-BE49-F238E27FC236}">
                <a16:creationId xmlns:a16="http://schemas.microsoft.com/office/drawing/2014/main" id="{6E7D8C07-3912-170F-C8A5-675585B05904}"/>
              </a:ext>
            </a:extLst>
          </p:cNvPr>
          <p:cNvSpPr>
            <a:spLocks noGrp="1"/>
          </p:cNvSpPr>
          <p:nvPr>
            <p:ph type="sldNum" sz="quarter" idx="5"/>
          </p:nvPr>
        </p:nvSpPr>
        <p:spPr/>
        <p:txBody>
          <a:bodyPr/>
          <a:lstStyle/>
          <a:p>
            <a:fld id="{43208C56-A8EF-471C-B311-F55AA6E4CBEE}" type="slidenum">
              <a:rPr lang="en-US" smtClean="0"/>
              <a:t>13</a:t>
            </a:fld>
            <a:endParaRPr lang="en-US"/>
          </a:p>
        </p:txBody>
      </p:sp>
    </p:spTree>
    <p:extLst>
      <p:ext uri="{BB962C8B-B14F-4D97-AF65-F5344CB8AC3E}">
        <p14:creationId xmlns:p14="http://schemas.microsoft.com/office/powerpoint/2010/main" val="1980568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29D4C-0A1B-D864-BDE0-DAA67650E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AA9FA-2D38-D7E4-4B0E-3E02D5E60A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D18658-0288-CB53-231B-E7E4787B5D82}"/>
              </a:ext>
            </a:extLst>
          </p:cNvPr>
          <p:cNvSpPr>
            <a:spLocks noGrp="1"/>
          </p:cNvSpPr>
          <p:nvPr>
            <p:ph type="body" idx="1"/>
          </p:nvPr>
        </p:nvSpPr>
        <p:spPr/>
        <p:txBody>
          <a:bodyPr/>
          <a:lstStyle/>
          <a:p>
            <a:r>
              <a:rPr lang="en-US" sz="2000" dirty="0"/>
              <a:t>So, what does Virginia's new Open Caption Law actually mean for our community?</a:t>
            </a:r>
          </a:p>
          <a:p>
            <a:r>
              <a:rPr lang="en-US" sz="2000" dirty="0"/>
              <a:t>First, it means more choice. People who rely on captions now have regularly scheduled opportunities to enjoy a movie without having to request special equipment or wonder if a captioning device will work.</a:t>
            </a:r>
          </a:p>
          <a:p>
            <a:r>
              <a:rPr lang="en-US" sz="2000" dirty="0"/>
              <a:t>It also means greater independence. Instead of planning ahead or calling the theater to ask about accessibility, people can simply look for an open-caption showing and attend like anyone else.</a:t>
            </a:r>
          </a:p>
          <a:p>
            <a:r>
              <a:rPr lang="en-US" sz="2000" dirty="0"/>
              <a:t>This law is also about inclusion. Open-caption movies make it easier for families and friends with different hearing abilities to enjoy a movie together without separating into different accommodations.</a:t>
            </a:r>
          </a:p>
          <a:p>
            <a:r>
              <a:rPr lang="en-US" sz="2000" dirty="0"/>
              <a:t>And while this law was driven by the Deaf and Hard of Hearing community, the benefits extend well beyond that community. Older adults, people learning English, individuals with auditory processing challenges, and many others also find open captions helpful.</a:t>
            </a:r>
          </a:p>
          <a:p>
            <a:r>
              <a:rPr lang="en-US" sz="2000" dirty="0"/>
              <a:t>Perhaps most importantly, this law demonstrates that advocacy works. When community members, organizations, and legislators work together, meaningful policy change is possible.</a:t>
            </a:r>
          </a:p>
          <a:p>
            <a:r>
              <a:rPr lang="en-US" sz="2000" dirty="0"/>
              <a:t>HB 602 isn't the end of the conversation—it's another step toward a more accessible Virginia.</a:t>
            </a:r>
          </a:p>
          <a:p>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C5C3008-3BF9-8A90-683B-31E1ED136A21}"/>
              </a:ext>
            </a:extLst>
          </p:cNvPr>
          <p:cNvSpPr>
            <a:spLocks noGrp="1"/>
          </p:cNvSpPr>
          <p:nvPr>
            <p:ph type="sldNum" sz="quarter" idx="5"/>
          </p:nvPr>
        </p:nvSpPr>
        <p:spPr/>
        <p:txBody>
          <a:bodyPr/>
          <a:lstStyle/>
          <a:p>
            <a:fld id="{43208C56-A8EF-471C-B311-F55AA6E4CBEE}" type="slidenum">
              <a:rPr lang="en-US" smtClean="0"/>
              <a:t>14</a:t>
            </a:fld>
            <a:endParaRPr lang="en-US"/>
          </a:p>
        </p:txBody>
      </p:sp>
    </p:spTree>
    <p:extLst>
      <p:ext uri="{BB962C8B-B14F-4D97-AF65-F5344CB8AC3E}">
        <p14:creationId xmlns:p14="http://schemas.microsoft.com/office/powerpoint/2010/main" val="1327002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Virginia's Open Caption Law is one of the most visible accessibility victories we've seen for the Deaf and Hard of Hearing community, but it is important to remember that policy change is much broader than one piece of legislation.</a:t>
            </a:r>
          </a:p>
          <a:p>
            <a:r>
              <a:rPr lang="en-US" dirty="0"/>
              <a:t>Not every change comes in the form of a new law.</a:t>
            </a:r>
          </a:p>
          <a:p>
            <a:r>
              <a:rPr lang="en-US" dirty="0"/>
              <a:t>Many of the decisions that affect our community happen through state budgets, agency priorities, regulations, funding decisions, and how existing protections are implemented.</a:t>
            </a:r>
          </a:p>
          <a:p>
            <a:r>
              <a:rPr lang="en-US" dirty="0"/>
              <a:t>There are several Virginia policy areas that we continue to watch closely.</a:t>
            </a:r>
          </a:p>
          <a:p>
            <a:r>
              <a:rPr lang="en-US" dirty="0"/>
              <a:t>The first is employment and worker protections.</a:t>
            </a:r>
          </a:p>
          <a:p>
            <a:r>
              <a:rPr lang="en-US" dirty="0"/>
              <a:t>For Deaf and Hard of Hearing Virginians, employment access continues to be an important issue. This includes reasonable accommodations, effective communication in the workplace, accessible technology, and making sure employers understand their responsibilities under disability rights laws.</a:t>
            </a:r>
          </a:p>
          <a:p>
            <a:r>
              <a:rPr lang="en-US" dirty="0"/>
              <a:t>As workplaces continue to change—with more remote work, virtual meetings, and new technology—communication access continues to evolve as well.</a:t>
            </a:r>
          </a:p>
          <a:p>
            <a:r>
              <a:rPr lang="en-US" dirty="0"/>
              <a:t>Healthcare access is another major area we continue to watch.</a:t>
            </a:r>
          </a:p>
          <a:p>
            <a:r>
              <a:rPr lang="en-US" dirty="0"/>
              <a:t>Communication access in healthcare remains one of the biggest concerns we hear about from our community.</a:t>
            </a:r>
          </a:p>
          <a:p>
            <a:r>
              <a:rPr lang="en-US" dirty="0"/>
              <a:t>This includes access to interpreters, captioning, accessible telehealth, patient portals, emergency departments, and making sure healthcare providers understand their responsibility to provide effective communication.</a:t>
            </a:r>
          </a:p>
          <a:p>
            <a:r>
              <a:rPr lang="en-US" dirty="0"/>
              <a:t>Disability and aging services are also important areas to watch.</a:t>
            </a:r>
          </a:p>
          <a:p>
            <a:r>
              <a:rPr lang="en-US" dirty="0"/>
              <a:t>Virginia continues to make decisions about community-based services and supports that help people remain independent and connected to their communities.</a:t>
            </a:r>
          </a:p>
          <a:p>
            <a:r>
              <a:rPr lang="en-US" dirty="0"/>
              <a:t>As our population ages, hearing loss will become an increasingly important part of broader conversations about aging, disability, isolation, and access to services.</a:t>
            </a:r>
          </a:p>
          <a:p>
            <a:r>
              <a:rPr lang="en-US" dirty="0"/>
              <a:t>Education and transition planning continue to matter for Deaf and Hard of Hearing students.</a:t>
            </a:r>
          </a:p>
          <a:p>
            <a:r>
              <a:rPr lang="en-US" dirty="0"/>
              <a:t>The goal is not only access while students are in school, but also preparing students for employment, higher education, and independent living after graduation.</a:t>
            </a:r>
          </a:p>
          <a:p>
            <a:r>
              <a:rPr lang="en-US" dirty="0"/>
              <a:t>Emergency preparedness is another area where accessibility is critical.</a:t>
            </a:r>
          </a:p>
          <a:p>
            <a:r>
              <a:rPr lang="en-US" dirty="0"/>
              <a:t>When emergencies happen, information needs to reach everyone.</a:t>
            </a:r>
          </a:p>
          <a:p>
            <a:r>
              <a:rPr lang="en-US" dirty="0"/>
              <a:t>Emergency alerts, public health information, evacuation instructions, and safety messages need to be available in accessible formats.</a:t>
            </a:r>
          </a:p>
          <a:p>
            <a:r>
              <a:rPr lang="en-US" dirty="0"/>
              <a:t>Finally, technology continues to be an area we are watching closely.</a:t>
            </a:r>
          </a:p>
          <a:p>
            <a:r>
              <a:rPr lang="en-US" dirty="0"/>
              <a:t>Artificial intelligence, captioning tools, and digital services are creating exciting opportunities, but they also raise important questions about accuracy, privacy, and whether accessibility is built in from the beginning.</a:t>
            </a:r>
          </a:p>
          <a:p>
            <a:r>
              <a:rPr lang="en-US" dirty="0"/>
              <a:t>The important takeaway is this:</a:t>
            </a:r>
          </a:p>
          <a:p>
            <a:r>
              <a:rPr lang="en-US" dirty="0"/>
              <a:t>Policy is always changing.</a:t>
            </a:r>
          </a:p>
          <a:p>
            <a:r>
              <a:rPr lang="en-US" dirty="0"/>
              <a:t>Sometimes change happens through a new law, like Virginia's Open Caption Law.</a:t>
            </a:r>
          </a:p>
          <a:p>
            <a:r>
              <a:rPr lang="en-US" dirty="0"/>
              <a:t>Sometimes it happens through funding decisions, regulations, or how agencies implement existing programs.</a:t>
            </a:r>
          </a:p>
          <a:p>
            <a:r>
              <a:rPr lang="en-US" dirty="0"/>
              <a:t>At NVRC, part of our role is helping individuals, families, professionals, and community partners understand what is changing, why it matters, and how to stay engaged.</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15</a:t>
            </a:fld>
            <a:endParaRPr lang="en-US"/>
          </a:p>
        </p:txBody>
      </p:sp>
    </p:spTree>
    <p:extLst>
      <p:ext uri="{BB962C8B-B14F-4D97-AF65-F5344CB8AC3E}">
        <p14:creationId xmlns:p14="http://schemas.microsoft.com/office/powerpoint/2010/main" val="1474735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talked about a number of laws, policy changes, and emerging issues today. The question now becomes: </a:t>
            </a:r>
            <a:r>
              <a:rPr lang="en-US" b="1" dirty="0"/>
              <a:t>What does this mean for you?</a:t>
            </a:r>
            <a:endParaRPr lang="en-US" dirty="0"/>
          </a:p>
          <a:p>
            <a:r>
              <a:rPr lang="en-US" dirty="0"/>
              <a:t>The answer depends on who you are.</a:t>
            </a:r>
          </a:p>
          <a:p>
            <a:r>
              <a:rPr lang="en-US" dirty="0"/>
              <a:t>If you're an </a:t>
            </a:r>
            <a:r>
              <a:rPr lang="en-US" b="1" dirty="0"/>
              <a:t>individual or family</a:t>
            </a:r>
            <a:r>
              <a:rPr lang="en-US" dirty="0"/>
              <a:t>, know your rights. If you need communication access at work, at school, in healthcare, or in your community, don't be afraid to ask for it.</a:t>
            </a:r>
          </a:p>
          <a:p>
            <a:r>
              <a:rPr lang="en-US" dirty="0"/>
              <a:t>If you're an </a:t>
            </a:r>
            <a:r>
              <a:rPr lang="en-US" b="1" dirty="0"/>
              <a:t>older adult</a:t>
            </a:r>
            <a:r>
              <a:rPr lang="en-US" dirty="0"/>
              <a:t>, take advantage of new technology and services that can help you stay connected, and don't assume hearing loss is simply something you have to live with.</a:t>
            </a:r>
          </a:p>
          <a:p>
            <a:r>
              <a:rPr lang="en-US" dirty="0"/>
              <a:t>If you're a </a:t>
            </a:r>
            <a:r>
              <a:rPr lang="en-US" b="1" dirty="0"/>
              <a:t>student</a:t>
            </a:r>
            <a:r>
              <a:rPr lang="en-US" dirty="0"/>
              <a:t>, learn about your accommodations and advocate for yourself. Those skills will serve you well throughout your education and into your career.</a:t>
            </a:r>
          </a:p>
          <a:p>
            <a:r>
              <a:rPr lang="en-US" dirty="0"/>
              <a:t>If you're a </a:t>
            </a:r>
            <a:r>
              <a:rPr lang="en-US" b="1" dirty="0"/>
              <a:t>job seeker</a:t>
            </a:r>
            <a:r>
              <a:rPr lang="en-US" dirty="0"/>
              <a:t>, understand that employers have responsibilities under the ADA, and communication access is part of creating an inclusive workplace.</a:t>
            </a:r>
          </a:p>
          <a:p>
            <a:r>
              <a:rPr lang="en-US" dirty="0"/>
              <a:t>If you're an </a:t>
            </a:r>
            <a:r>
              <a:rPr lang="en-US" b="1" dirty="0"/>
              <a:t>employer</a:t>
            </a:r>
            <a:r>
              <a:rPr lang="en-US" dirty="0"/>
              <a:t>, think proactively about accessibility. Don't wait until someone requests an accommodation. Creating an inclusive workplace benefits everyone and helps attract and retain talented employees.</a:t>
            </a:r>
          </a:p>
          <a:p>
            <a:r>
              <a:rPr lang="en-US" dirty="0"/>
              <a:t>If you're a </a:t>
            </a:r>
            <a:r>
              <a:rPr lang="en-US" b="1" dirty="0"/>
              <a:t>healthcare provider</a:t>
            </a:r>
            <a:r>
              <a:rPr lang="en-US" dirty="0"/>
              <a:t>, remember that effective communication is an essential part of quality care. Planning ahead for communication needs leads to better outcomes for both patients and providers.</a:t>
            </a:r>
          </a:p>
          <a:p>
            <a:r>
              <a:rPr lang="en-US" dirty="0"/>
              <a:t>And if you're part of a </a:t>
            </a:r>
            <a:r>
              <a:rPr lang="en-US" b="1" dirty="0"/>
              <a:t>community organization</a:t>
            </a:r>
            <a:r>
              <a:rPr lang="en-US" dirty="0"/>
              <a:t>, ask yourself whether your programs, meetings, and events are truly accessible. Sometimes small changes can make a big difference.</a:t>
            </a:r>
          </a:p>
          <a:p>
            <a:r>
              <a:rPr lang="en-US" dirty="0"/>
              <a:t>The biggest takeaway is this: </a:t>
            </a:r>
            <a:r>
              <a:rPr lang="en-US" b="1" dirty="0"/>
              <a:t>don't wait until accessibility becomes a problem.</a:t>
            </a:r>
            <a:r>
              <a:rPr lang="en-US" dirty="0"/>
              <a:t> Whether you're an individual, a business, or an organization, being proactive leads to better communication, greater inclusion, and stronger communities.</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16</a:t>
            </a:fld>
            <a:endParaRPr lang="en-US"/>
          </a:p>
        </p:txBody>
      </p:sp>
    </p:spTree>
    <p:extLst>
      <p:ext uri="{BB962C8B-B14F-4D97-AF65-F5344CB8AC3E}">
        <p14:creationId xmlns:p14="http://schemas.microsoft.com/office/powerpoint/2010/main" val="3465583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70DCF-7E23-A0F5-283D-180DA9786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5F31E-D6D6-6E24-6B3F-CEC8CEA7A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7D8BA-BCEE-66B8-7BC0-A02D9D60EFE6}"/>
              </a:ext>
            </a:extLst>
          </p:cNvPr>
          <p:cNvSpPr>
            <a:spLocks noGrp="1"/>
          </p:cNvSpPr>
          <p:nvPr>
            <p:ph type="body" idx="1"/>
          </p:nvPr>
        </p:nvSpPr>
        <p:spPr/>
        <p:txBody>
          <a:bodyPr/>
          <a:lstStyle/>
          <a:p>
            <a:r>
              <a:rPr lang="en-US" sz="2000" dirty="0"/>
              <a:t>So far, we've looked at policy changes happening at the federal and state levels. Now I'd like to bring things a little closer to home.</a:t>
            </a:r>
          </a:p>
          <a:p>
            <a:r>
              <a:rPr lang="en-US" sz="2000" dirty="0"/>
              <a:t>One of the reasons NVRC is able to have such a strong impact in our community is because of our partnership with </a:t>
            </a:r>
            <a:r>
              <a:rPr lang="en-US" sz="2000" b="1" dirty="0"/>
              <a:t>Fairfax County</a:t>
            </a:r>
            <a:r>
              <a:rPr lang="en-US" sz="2000" dirty="0"/>
              <a:t>.</a:t>
            </a:r>
          </a:p>
          <a:p>
            <a:r>
              <a:rPr lang="en-US" sz="2000" dirty="0"/>
              <a:t>Fairfax County has long recognized the importance of communication access and has made it a priority to support programs and services for Deaf and Hard of Hearing residents.</a:t>
            </a:r>
          </a:p>
          <a:p>
            <a:r>
              <a:rPr lang="en-US" sz="2000" dirty="0"/>
              <a:t>Through the County's partnership with NVRC, we're able to provide hearing screenings, educational workshops, assistive technology demonstrations, outreach programs, and community events that help residents stay informed, connected, and engaged.</a:t>
            </a:r>
          </a:p>
          <a:p>
            <a:r>
              <a:rPr lang="en-US" sz="2000" dirty="0"/>
              <a:t>The County also understands that accessibility isn't just about complying with laws—it's about removing barriers before they become problems and making sure everyone has the opportunity to participate fully in community life.</a:t>
            </a:r>
          </a:p>
          <a:p>
            <a:r>
              <a:rPr lang="en-US" sz="2000" dirty="0"/>
              <a:t>That partnership serves as a model for what can happen when local government and community organizations work together.</a:t>
            </a:r>
          </a:p>
          <a:p>
            <a:r>
              <a:rPr lang="en-US" sz="2000" dirty="0"/>
              <a:t>With that in mind, let's shift our focus to what's happening here in Northern Virginia and take a look at our </a:t>
            </a:r>
            <a:r>
              <a:rPr lang="en-US" sz="2000" b="1" dirty="0"/>
              <a:t>Northern Virginia Policy Watch</a:t>
            </a:r>
            <a:r>
              <a:rPr lang="en-US" sz="2000" dirty="0"/>
              <a:t>—starting with Fairfax County.</a:t>
            </a:r>
          </a:p>
        </p:txBody>
      </p:sp>
      <p:sp>
        <p:nvSpPr>
          <p:cNvPr id="4" name="Slide Number Placeholder 3">
            <a:extLst>
              <a:ext uri="{FF2B5EF4-FFF2-40B4-BE49-F238E27FC236}">
                <a16:creationId xmlns:a16="http://schemas.microsoft.com/office/drawing/2014/main" id="{35A3265F-2710-8780-065F-3030F722C429}"/>
              </a:ext>
            </a:extLst>
          </p:cNvPr>
          <p:cNvSpPr>
            <a:spLocks noGrp="1"/>
          </p:cNvSpPr>
          <p:nvPr>
            <p:ph type="sldNum" sz="quarter" idx="5"/>
          </p:nvPr>
        </p:nvSpPr>
        <p:spPr/>
        <p:txBody>
          <a:bodyPr/>
          <a:lstStyle/>
          <a:p>
            <a:fld id="{43208C56-A8EF-471C-B311-F55AA6E4CBEE}" type="slidenum">
              <a:rPr lang="en-US" smtClean="0"/>
              <a:t>17</a:t>
            </a:fld>
            <a:endParaRPr lang="en-US"/>
          </a:p>
        </p:txBody>
      </p:sp>
    </p:spTree>
    <p:extLst>
      <p:ext uri="{BB962C8B-B14F-4D97-AF65-F5344CB8AC3E}">
        <p14:creationId xmlns:p14="http://schemas.microsoft.com/office/powerpoint/2010/main" val="359265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4DD95-6F94-EEAF-1CDF-B63E4DD924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933FF-486A-A283-1F74-B7A73EE104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2398F-1754-AAFE-BBFE-CF0BFBC2264B}"/>
              </a:ext>
            </a:extLst>
          </p:cNvPr>
          <p:cNvSpPr>
            <a:spLocks noGrp="1"/>
          </p:cNvSpPr>
          <p:nvPr>
            <p:ph type="body" idx="1"/>
          </p:nvPr>
        </p:nvSpPr>
        <p:spPr/>
        <p:txBody>
          <a:bodyPr/>
          <a:lstStyle/>
          <a:p>
            <a:r>
              <a:rPr lang="en-US" sz="2000" dirty="0"/>
              <a:t>Like communities across the country, Fairfax County continues to face new challenges and changing priorities.</a:t>
            </a:r>
          </a:p>
          <a:p>
            <a:r>
              <a:rPr lang="en-US" sz="2000" dirty="0"/>
              <a:t>The County is balancing the needs of a growing and aging population while responding to increasing demands for healthcare, housing, behavioral health services, transportation, and other essential programs.</a:t>
            </a:r>
          </a:p>
          <a:p>
            <a:r>
              <a:rPr lang="en-US" sz="2000" dirty="0"/>
              <a:t>At the same time, resources are limited, which means difficult budget decisions have to be made each year. Every department and every nonprofit partner is being asked to demonstrate its impact and use taxpayer dollars effectively.</a:t>
            </a:r>
          </a:p>
          <a:p>
            <a:r>
              <a:rPr lang="en-US" sz="2000" dirty="0"/>
              <a:t>For organizations like NVRC, that means continually adapting to meet changing community needs while showing measurable results. We're seeing increased demand for education, advocacy, assistive technology, and communication access services, and we're working closely with the County to respond to those needs.</a:t>
            </a:r>
          </a:p>
          <a:p>
            <a:r>
              <a:rPr lang="en-US" sz="2000" dirty="0"/>
              <a:t>One thing that hasn't changed is Fairfax County's commitment to supporting residents with disabilities. While priorities and programs evolve over time, the County continues to recognize that accessibility and inclusion are essential parts of a strong community.</a:t>
            </a:r>
          </a:p>
          <a:p>
            <a:r>
              <a:rPr lang="en-US" sz="2000" dirty="0"/>
              <a:t>As we look at some of the County's current priorities, you'll see many opportunities where communication access and disability inclusion continue to play an important role.</a:t>
            </a:r>
          </a:p>
        </p:txBody>
      </p:sp>
      <p:sp>
        <p:nvSpPr>
          <p:cNvPr id="4" name="Slide Number Placeholder 3">
            <a:extLst>
              <a:ext uri="{FF2B5EF4-FFF2-40B4-BE49-F238E27FC236}">
                <a16:creationId xmlns:a16="http://schemas.microsoft.com/office/drawing/2014/main" id="{218D9ACD-6E68-0D70-F60B-7F07803FE6CF}"/>
              </a:ext>
            </a:extLst>
          </p:cNvPr>
          <p:cNvSpPr>
            <a:spLocks noGrp="1"/>
          </p:cNvSpPr>
          <p:nvPr>
            <p:ph type="sldNum" sz="quarter" idx="5"/>
          </p:nvPr>
        </p:nvSpPr>
        <p:spPr/>
        <p:txBody>
          <a:bodyPr/>
          <a:lstStyle/>
          <a:p>
            <a:fld id="{43208C56-A8EF-471C-B311-F55AA6E4CBEE}" type="slidenum">
              <a:rPr lang="en-US" smtClean="0"/>
              <a:t>18</a:t>
            </a:fld>
            <a:endParaRPr lang="en-US"/>
          </a:p>
        </p:txBody>
      </p:sp>
    </p:spTree>
    <p:extLst>
      <p:ext uri="{BB962C8B-B14F-4D97-AF65-F5344CB8AC3E}">
        <p14:creationId xmlns:p14="http://schemas.microsoft.com/office/powerpoint/2010/main" val="936847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F270F-D602-69CB-8F89-969A5118DA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4C0AB-99F6-922B-8C83-291C1E352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10610C-F4A1-2B58-E43E-42996CE1C712}"/>
              </a:ext>
            </a:extLst>
          </p:cNvPr>
          <p:cNvSpPr>
            <a:spLocks noGrp="1"/>
          </p:cNvSpPr>
          <p:nvPr>
            <p:ph type="body" idx="1"/>
          </p:nvPr>
        </p:nvSpPr>
        <p:spPr/>
        <p:txBody>
          <a:bodyPr/>
          <a:lstStyle/>
          <a:p>
            <a:r>
              <a:rPr lang="en-US" sz="2000" dirty="0"/>
              <a:t>One of the lessons we've learned over the past few years is that collaboration doesn't just happen—it has to be intentional.</a:t>
            </a:r>
          </a:p>
          <a:p>
            <a:r>
              <a:rPr lang="en-US" sz="2000" dirty="0"/>
              <a:t>When the </a:t>
            </a:r>
            <a:r>
              <a:rPr lang="en-US" sz="2000" b="1" dirty="0"/>
              <a:t>Community Coalition for Action on Aging and Disabilities (CCAAD)</a:t>
            </a:r>
            <a:r>
              <a:rPr lang="en-US" sz="2000" dirty="0"/>
              <a:t> dissolved, it left a significant gap. Many organizations had relied on CCAAD as a place to share information, coordinate efforts, and build relationships across the aging and disability communities.</a:t>
            </a:r>
          </a:p>
          <a:p>
            <a:r>
              <a:rPr lang="en-US" sz="2000" dirty="0"/>
              <a:t>Rather than let that collaboration disappear, organizations came together to create the </a:t>
            </a:r>
            <a:r>
              <a:rPr lang="en-US" sz="2000" b="1" dirty="0"/>
              <a:t>Disability &amp; Aging Coalition</a:t>
            </a:r>
            <a:r>
              <a:rPr lang="en-US" sz="2000" dirty="0"/>
              <a:t>.</a:t>
            </a:r>
          </a:p>
          <a:p>
            <a:r>
              <a:rPr lang="en-US" sz="2000" dirty="0"/>
              <a:t>Today, the Coalition provides a forum where nonprofits, advocates, service providers, and community leaders can share information, identify emerging issues, and work together to improve services for older adults and people with disabilities.</a:t>
            </a:r>
          </a:p>
          <a:p>
            <a:r>
              <a:rPr lang="en-US" sz="2000" dirty="0"/>
              <a:t>NVRC is proud to participate in this collaborative effort. It gives us the opportunity to represent the needs of Deaf and Hard of Hearing residents, learn from our partners, and ensure that communication access remains part of broader conversations about aging and disability.</a:t>
            </a:r>
          </a:p>
          <a:p>
            <a:r>
              <a:rPr lang="en-US" sz="2000" dirty="0"/>
              <a:t>It's a reminder that when one organization disappears, the need doesn't disappear. Sometimes it creates an opportunity for the community to come together in new and meaningful ways.</a:t>
            </a:r>
          </a:p>
        </p:txBody>
      </p:sp>
      <p:sp>
        <p:nvSpPr>
          <p:cNvPr id="4" name="Slide Number Placeholder 3">
            <a:extLst>
              <a:ext uri="{FF2B5EF4-FFF2-40B4-BE49-F238E27FC236}">
                <a16:creationId xmlns:a16="http://schemas.microsoft.com/office/drawing/2014/main" id="{5539161F-AFD1-BA7F-F260-D451572D033F}"/>
              </a:ext>
            </a:extLst>
          </p:cNvPr>
          <p:cNvSpPr>
            <a:spLocks noGrp="1"/>
          </p:cNvSpPr>
          <p:nvPr>
            <p:ph type="sldNum" sz="quarter" idx="5"/>
          </p:nvPr>
        </p:nvSpPr>
        <p:spPr/>
        <p:txBody>
          <a:bodyPr/>
          <a:lstStyle/>
          <a:p>
            <a:fld id="{43208C56-A8EF-471C-B311-F55AA6E4CBEE}" type="slidenum">
              <a:rPr lang="en-US" smtClean="0"/>
              <a:t>19</a:t>
            </a:fld>
            <a:endParaRPr lang="en-US"/>
          </a:p>
        </p:txBody>
      </p:sp>
    </p:spTree>
    <p:extLst>
      <p:ext uri="{BB962C8B-B14F-4D97-AF65-F5344CB8AC3E}">
        <p14:creationId xmlns:p14="http://schemas.microsoft.com/office/powerpoint/2010/main" val="4279458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jump into specific laws and policies, I want to answer one simple question:</a:t>
            </a:r>
          </a:p>
          <a:p>
            <a:r>
              <a:rPr lang="en-US" b="1" dirty="0"/>
              <a:t>Why should any of us care about policy?</a:t>
            </a:r>
            <a:endParaRPr lang="en-US" dirty="0"/>
          </a:p>
          <a:p>
            <a:r>
              <a:rPr lang="en-US" dirty="0"/>
              <a:t>Because policy isn't just something that happens in Richmond or Washington, D.C. Policy shapes our everyday lives.</a:t>
            </a:r>
          </a:p>
          <a:p>
            <a:r>
              <a:rPr lang="en-US" dirty="0"/>
              <a:t>It determines whether communication access is available when we go to a doctor's appointment.</a:t>
            </a:r>
          </a:p>
          <a:p>
            <a:r>
              <a:rPr lang="en-US" dirty="0"/>
              <a:t>It influences the accommodations we receive at work or in school.</a:t>
            </a:r>
          </a:p>
          <a:p>
            <a:r>
              <a:rPr lang="en-US" dirty="0"/>
              <a:t>It affects what services are available in our communities, what programs receive funding, and what protections exist under the law.</a:t>
            </a:r>
          </a:p>
          <a:p>
            <a:r>
              <a:rPr lang="en-US" dirty="0"/>
              <a:t>Sometimes those changes are obvious, like Virginia's new Open Caption Law.</a:t>
            </a:r>
          </a:p>
          <a:p>
            <a:r>
              <a:rPr lang="en-US" dirty="0"/>
              <a:t>Other times they're much quieter—changes in funding, agency priorities, court decisions, or local budgets that gradually affect the services we rely on.</a:t>
            </a:r>
          </a:p>
          <a:p>
            <a:r>
              <a:rPr lang="en-US" dirty="0"/>
              <a:t>The good news is that many positive things are happening.</a:t>
            </a:r>
          </a:p>
          <a:p>
            <a:r>
              <a:rPr lang="en-US" dirty="0"/>
              <a:t>The challenge is that not every change makes the evening news. Many important policy changes happen quietly, and unless you're paying attention, you may never know that a new right exists or that a service has changed.</a:t>
            </a:r>
          </a:p>
          <a:p>
            <a:r>
              <a:rPr lang="en-US" dirty="0"/>
              <a:t>That's why today's presentation is really about helping you stay informed.</a:t>
            </a:r>
          </a:p>
          <a:p>
            <a:r>
              <a:rPr lang="en-US" dirty="0"/>
              <a:t>The more we understand what's changing, the better prepared we are to advocate for ourselves, our families, and our community.</a:t>
            </a:r>
          </a:p>
          <a:p>
            <a:r>
              <a:rPr lang="en-US" dirty="0"/>
              <a:t>Let's start by looking at </a:t>
            </a:r>
            <a:r>
              <a:rPr lang="en-US" b="1" dirty="0"/>
              <a:t>what we'll cover today.</a:t>
            </a:r>
            <a:endParaRPr lang="en-US" dirty="0"/>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2</a:t>
            </a:fld>
            <a:endParaRPr lang="en-US"/>
          </a:p>
        </p:txBody>
      </p:sp>
    </p:spTree>
    <p:extLst>
      <p:ext uri="{BB962C8B-B14F-4D97-AF65-F5344CB8AC3E}">
        <p14:creationId xmlns:p14="http://schemas.microsoft.com/office/powerpoint/2010/main" val="4132121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7D101-218C-2FD2-BF59-DC18441B4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4CBB1-7CFB-AFD2-EB1E-28BFF2F27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A2D7D-76F9-B873-F786-8DEFBEE03EC2}"/>
              </a:ext>
            </a:extLst>
          </p:cNvPr>
          <p:cNvSpPr>
            <a:spLocks noGrp="1"/>
          </p:cNvSpPr>
          <p:nvPr>
            <p:ph type="body" idx="1"/>
          </p:nvPr>
        </p:nvSpPr>
        <p:spPr/>
        <p:txBody>
          <a:bodyPr/>
          <a:lstStyle/>
          <a:p>
            <a:r>
              <a:rPr lang="en-US" sz="2000" dirty="0"/>
              <a:t>Let's take a look at what's happening in Arlington County.</a:t>
            </a:r>
          </a:p>
          <a:p>
            <a:r>
              <a:rPr lang="en-US" sz="2000" dirty="0"/>
              <a:t>Like many local governments, Arlington faced a challenging budget cycle this year. The FY2027 budget required difficult fiscal decisions as the County worked to balance many competing community needs.</a:t>
            </a:r>
          </a:p>
          <a:p>
            <a:r>
              <a:rPr lang="en-US" sz="2000" dirty="0"/>
              <a:t>Even with those challenges, Arlington continued to invest in important priorities, including affordable housing, homelessness prevention, behavioral health services, programs for older adults, and disability services. The County also maintained real estate tax relief for older adults and people with disabilities.</a:t>
            </a:r>
          </a:p>
          <a:p>
            <a:r>
              <a:rPr lang="en-US" sz="2000" dirty="0"/>
              <a:t>One of the decisions the County made was to redistribute Human Services funding across nonprofit providers. As part of that process, NVRC's County funding was reduced by approximately one-third.</a:t>
            </a:r>
          </a:p>
          <a:p>
            <a:r>
              <a:rPr lang="en-US" sz="2000" dirty="0"/>
              <a:t>While that's certainly a challenge for us, it's important to emphasize that the reduction was </a:t>
            </a:r>
            <a:r>
              <a:rPr lang="en-US" sz="2000" b="1" dirty="0"/>
              <a:t>not</a:t>
            </a:r>
            <a:r>
              <a:rPr lang="en-US" sz="2000" dirty="0"/>
              <a:t> based on our performance. It reflected broader budget decisions affecting many organizations throughout the community.</a:t>
            </a:r>
          </a:p>
          <a:p>
            <a:r>
              <a:rPr lang="en-US" sz="2000" dirty="0"/>
              <a:t>As we move forward, community advocacy will continue to play an important role in shaping future funding priorities. By sharing the impact of these programs and the value they bring to residents, we can help ensure communication access remains part of Arlington's long-term vision.</a:t>
            </a:r>
          </a:p>
          <a:p>
            <a:r>
              <a:rPr lang="en-US" sz="2000" dirty="0"/>
              <a:t>This slide is a good reminder that local budget decisions have real impacts on the services nonprofits can provide, making advocacy and community engagement more important than ever.</a:t>
            </a:r>
          </a:p>
        </p:txBody>
      </p:sp>
      <p:sp>
        <p:nvSpPr>
          <p:cNvPr id="4" name="Slide Number Placeholder 3">
            <a:extLst>
              <a:ext uri="{FF2B5EF4-FFF2-40B4-BE49-F238E27FC236}">
                <a16:creationId xmlns:a16="http://schemas.microsoft.com/office/drawing/2014/main" id="{12BA0876-C928-CD9F-A348-EE1625551355}"/>
              </a:ext>
            </a:extLst>
          </p:cNvPr>
          <p:cNvSpPr>
            <a:spLocks noGrp="1"/>
          </p:cNvSpPr>
          <p:nvPr>
            <p:ph type="sldNum" sz="quarter" idx="5"/>
          </p:nvPr>
        </p:nvSpPr>
        <p:spPr/>
        <p:txBody>
          <a:bodyPr/>
          <a:lstStyle/>
          <a:p>
            <a:fld id="{43208C56-A8EF-471C-B311-F55AA6E4CBEE}" type="slidenum">
              <a:rPr lang="en-US" smtClean="0"/>
              <a:t>20</a:t>
            </a:fld>
            <a:endParaRPr lang="en-US"/>
          </a:p>
        </p:txBody>
      </p:sp>
    </p:spTree>
    <p:extLst>
      <p:ext uri="{BB962C8B-B14F-4D97-AF65-F5344CB8AC3E}">
        <p14:creationId xmlns:p14="http://schemas.microsoft.com/office/powerpoint/2010/main" val="457907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513C2-2F1A-0400-AAF9-EB492E71C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AEB2F-7F05-A158-120B-38953816E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11919B-768E-862C-FFCD-9607924FCC68}"/>
              </a:ext>
            </a:extLst>
          </p:cNvPr>
          <p:cNvSpPr>
            <a:spLocks noGrp="1"/>
          </p:cNvSpPr>
          <p:nvPr>
            <p:ph type="body" idx="1"/>
          </p:nvPr>
        </p:nvSpPr>
        <p:spPr/>
        <p:txBody>
          <a:bodyPr/>
          <a:lstStyle/>
          <a:p>
            <a:r>
              <a:rPr lang="en-US" sz="2000" dirty="0"/>
              <a:t>Now let's look at Loudoun County.</a:t>
            </a:r>
          </a:p>
          <a:p>
            <a:r>
              <a:rPr lang="en-US" sz="2000" dirty="0"/>
              <a:t>Loudoun is one of the fastest-growing communities in Virginia, and that growth brings both opportunities and challenges. As the population continues to increase, so does the need for accessible services and communication access for residents who are Deaf, Hard of Hearing, and </a:t>
            </a:r>
            <a:r>
              <a:rPr lang="en-US" sz="2000" dirty="0" err="1"/>
              <a:t>DeafBlind</a:t>
            </a:r>
            <a:r>
              <a:rPr lang="en-US" sz="2000" dirty="0"/>
              <a:t>.</a:t>
            </a:r>
          </a:p>
          <a:p>
            <a:r>
              <a:rPr lang="en-US" sz="2000" dirty="0"/>
              <a:t>For FY2027, Loudoun adopted a balanced budget of $5.4 billion. The County maintained the property tax rate while reducing the vehicle personal property tax, while continuing investments in important community priorities including housing, transportation, and public safety.</a:t>
            </a:r>
          </a:p>
          <a:p>
            <a:r>
              <a:rPr lang="en-US" sz="2000" dirty="0"/>
              <a:t>Loudoun also continued to prioritize human services, including expanded support for older adults, Adult Protective Services, and long-term supports. The County invested nearly $4 million through competitive Human Services grants to support community organizations providing essential services.</a:t>
            </a:r>
          </a:p>
          <a:p>
            <a:r>
              <a:rPr lang="en-US" sz="2000" dirty="0"/>
              <a:t>NVRC is grateful for our continued partnership with Loudoun County. Through this partnership, we are able to provide outreach, hearing screenings, technology demonstrations, education, and other services that help Deaf and Hard of Hearing residents stay connected and engaged.</a:t>
            </a:r>
          </a:p>
          <a:p>
            <a:r>
              <a:rPr lang="en-US" sz="2000" dirty="0"/>
              <a:t>As Loudoun continues to grow, partnerships like this become even more important. Growth creates new opportunities, but it also means we have to make sure accessibility and communication access grow along with the community.</a:t>
            </a:r>
          </a:p>
        </p:txBody>
      </p:sp>
      <p:sp>
        <p:nvSpPr>
          <p:cNvPr id="4" name="Slide Number Placeholder 3">
            <a:extLst>
              <a:ext uri="{FF2B5EF4-FFF2-40B4-BE49-F238E27FC236}">
                <a16:creationId xmlns:a16="http://schemas.microsoft.com/office/drawing/2014/main" id="{E2CA63FF-C504-49BE-CE4E-9DB46E0933C9}"/>
              </a:ext>
            </a:extLst>
          </p:cNvPr>
          <p:cNvSpPr>
            <a:spLocks noGrp="1"/>
          </p:cNvSpPr>
          <p:nvPr>
            <p:ph type="sldNum" sz="quarter" idx="5"/>
          </p:nvPr>
        </p:nvSpPr>
        <p:spPr/>
        <p:txBody>
          <a:bodyPr/>
          <a:lstStyle/>
          <a:p>
            <a:fld id="{43208C56-A8EF-471C-B311-F55AA6E4CBEE}" type="slidenum">
              <a:rPr lang="en-US" smtClean="0"/>
              <a:t>21</a:t>
            </a:fld>
            <a:endParaRPr lang="en-US"/>
          </a:p>
        </p:txBody>
      </p:sp>
    </p:spTree>
    <p:extLst>
      <p:ext uri="{BB962C8B-B14F-4D97-AF65-F5344CB8AC3E}">
        <p14:creationId xmlns:p14="http://schemas.microsoft.com/office/powerpoint/2010/main" val="2857918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8C45A-5BC2-EF32-38B0-BA224F6CB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55932-95AB-3D76-AE33-F5A79CA714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A651B1-445E-E998-DE0A-F477F23F3B34}"/>
              </a:ext>
            </a:extLst>
          </p:cNvPr>
          <p:cNvSpPr>
            <a:spLocks noGrp="1"/>
          </p:cNvSpPr>
          <p:nvPr>
            <p:ph type="body" idx="1"/>
          </p:nvPr>
        </p:nvSpPr>
        <p:spPr/>
        <p:txBody>
          <a:bodyPr/>
          <a:lstStyle/>
          <a:p>
            <a:r>
              <a:rPr lang="en-US" sz="2000" dirty="0"/>
              <a:t>The City of Fairfax is a unique part of our region because it serves as both a city and a hub for the surrounding Fairfax community.</a:t>
            </a:r>
          </a:p>
          <a:p>
            <a:r>
              <a:rPr lang="en-US" sz="2000" dirty="0"/>
              <a:t>For FY2027, the City adopted a balanced budget of $299.6 million while continuing investments in facilities, transportation, parks, and community services.</a:t>
            </a:r>
          </a:p>
          <a:p>
            <a:r>
              <a:rPr lang="en-US" sz="2000" dirty="0"/>
              <a:t>One of the major investments is the </a:t>
            </a:r>
            <a:r>
              <a:rPr lang="en-US" sz="2000" b="1" dirty="0"/>
              <a:t>Willard-Sherwood Health &amp; Community Center</a:t>
            </a:r>
            <a:r>
              <a:rPr lang="en-US" sz="2000" dirty="0"/>
              <a:t>, which represents the City's commitment to creating spaces where residents can access services, build connections, and participate in community life.</a:t>
            </a:r>
          </a:p>
          <a:p>
            <a:r>
              <a:rPr lang="en-US" sz="2000" dirty="0"/>
              <a:t>The City is also expanding community facilities, continuing investments in parks, recreation, and wellness, and seeking community input on the next Parks &amp; Recreation Master Plan.</a:t>
            </a:r>
          </a:p>
          <a:p>
            <a:r>
              <a:rPr lang="en-US" sz="2000" dirty="0"/>
              <a:t>For accessibility, these types of investments matter because inclusive communities are built not only through programs, but also through the places where people gather, connect, and participate.</a:t>
            </a:r>
          </a:p>
          <a:p>
            <a:r>
              <a:rPr lang="en-US" sz="2000" dirty="0"/>
              <a:t>The City is also anticipating future Human Services funding opportunities through an upcoming RFP process, which may create opportunities to expand services and partnerships.</a:t>
            </a:r>
          </a:p>
          <a:p>
            <a:r>
              <a:rPr lang="en-US" sz="2000" dirty="0"/>
              <a:t>Events like </a:t>
            </a:r>
            <a:r>
              <a:rPr lang="en-US" sz="2000" b="1" dirty="0"/>
              <a:t>Rock the Block</a:t>
            </a:r>
            <a:r>
              <a:rPr lang="en-US" sz="2000" dirty="0"/>
              <a:t> demonstrate the City's focus on bringing residents, businesses, and nonprofits together—and they create opportunities for organizations like NVRC to engage directly with the community.</a:t>
            </a:r>
          </a:p>
          <a:p>
            <a:r>
              <a:rPr lang="en-US" sz="2000" dirty="0"/>
              <a:t>As the Deaf and Hard of Hearing community continues to grow and become more visible, there are opportunities to strengthen those connections and expand accessibility throughout the City.</a:t>
            </a:r>
          </a:p>
        </p:txBody>
      </p:sp>
      <p:sp>
        <p:nvSpPr>
          <p:cNvPr id="4" name="Slide Number Placeholder 3">
            <a:extLst>
              <a:ext uri="{FF2B5EF4-FFF2-40B4-BE49-F238E27FC236}">
                <a16:creationId xmlns:a16="http://schemas.microsoft.com/office/drawing/2014/main" id="{C545FBFF-CADC-17C2-6BDF-2480ADF44824}"/>
              </a:ext>
            </a:extLst>
          </p:cNvPr>
          <p:cNvSpPr>
            <a:spLocks noGrp="1"/>
          </p:cNvSpPr>
          <p:nvPr>
            <p:ph type="sldNum" sz="quarter" idx="5"/>
          </p:nvPr>
        </p:nvSpPr>
        <p:spPr/>
        <p:txBody>
          <a:bodyPr/>
          <a:lstStyle/>
          <a:p>
            <a:fld id="{43208C56-A8EF-471C-B311-F55AA6E4CBEE}" type="slidenum">
              <a:rPr lang="en-US" smtClean="0"/>
              <a:t>22</a:t>
            </a:fld>
            <a:endParaRPr lang="en-US"/>
          </a:p>
        </p:txBody>
      </p:sp>
    </p:spTree>
    <p:extLst>
      <p:ext uri="{BB962C8B-B14F-4D97-AF65-F5344CB8AC3E}">
        <p14:creationId xmlns:p14="http://schemas.microsoft.com/office/powerpoint/2010/main" val="539389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4D803-94B8-05EF-9E65-BEBD3ABD1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42BF92-BE4D-F97C-FE43-4ABDE95B0E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14FCB-68EB-4952-B91C-B597B9281FEE}"/>
              </a:ext>
            </a:extLst>
          </p:cNvPr>
          <p:cNvSpPr>
            <a:spLocks noGrp="1"/>
          </p:cNvSpPr>
          <p:nvPr>
            <p:ph type="body" idx="1"/>
          </p:nvPr>
        </p:nvSpPr>
        <p:spPr/>
        <p:txBody>
          <a:bodyPr/>
          <a:lstStyle/>
          <a:p>
            <a:r>
              <a:rPr lang="en-US" sz="2000" dirty="0"/>
              <a:t>As we continue our Northern Virginia Policy Watch, Alexandria is an important community to look at because the City has made significant investments in areas that directly impact older adults and people with disabilities.</a:t>
            </a:r>
          </a:p>
          <a:p>
            <a:r>
              <a:rPr lang="en-US" sz="2000" dirty="0"/>
              <a:t>For FY2027, Alexandria adopted a balanced budget of $979.1 million. The City continues to provide tax relief for older adults, people with disabilities, and veterans, while also increasing investments in areas such as meals for older adults, emergency shelter, housing rental assistance, affordable housing, and DASH public transportation.</a:t>
            </a:r>
          </a:p>
          <a:p>
            <a:r>
              <a:rPr lang="en-US" sz="2000" dirty="0"/>
              <a:t>These are important priorities, and they show a commitment to supporting residents who may need additional services and resources.</a:t>
            </a:r>
          </a:p>
          <a:p>
            <a:r>
              <a:rPr lang="en-US" sz="2000" dirty="0"/>
              <a:t>However, when we look specifically at the Deaf and Hard of Hearing community, there is an opportunity for growth.</a:t>
            </a:r>
          </a:p>
          <a:p>
            <a:r>
              <a:rPr lang="en-US" sz="2000" dirty="0"/>
              <a:t>Alexandria does provide disability services broadly and is committed to ADA accessibility, but there is currently not a dedicated Deaf and Hard of Hearing service structure or program comparable to what NVRC provides.</a:t>
            </a:r>
          </a:p>
          <a:p>
            <a:r>
              <a:rPr lang="en-US" sz="2000" dirty="0"/>
              <a:t>That means there is an opportunity to build stronger connections—to make sure Deaf and Hard of Hearing residents are included in conversations about aging, disability, healthcare, transportation, and community services.</a:t>
            </a:r>
          </a:p>
          <a:p>
            <a:r>
              <a:rPr lang="en-US" sz="2000" dirty="0"/>
              <a:t>NVRC has been working to strengthen relationships with Alexandria leadership and raise awareness about the unique needs of residents with hearing loss.</a:t>
            </a:r>
          </a:p>
          <a:p>
            <a:r>
              <a:rPr lang="en-US" sz="2000" dirty="0"/>
              <a:t>As the City continues shaping future funding and accessibility priorities, our goal is to make sure communication access is part of that conversation and that Deaf and Hard of Hearing residents have a voice in the future of Alexandria.</a:t>
            </a:r>
          </a:p>
        </p:txBody>
      </p:sp>
      <p:sp>
        <p:nvSpPr>
          <p:cNvPr id="4" name="Slide Number Placeholder 3">
            <a:extLst>
              <a:ext uri="{FF2B5EF4-FFF2-40B4-BE49-F238E27FC236}">
                <a16:creationId xmlns:a16="http://schemas.microsoft.com/office/drawing/2014/main" id="{3F76EE89-5A1F-460B-95D4-9F42D8982B37}"/>
              </a:ext>
            </a:extLst>
          </p:cNvPr>
          <p:cNvSpPr>
            <a:spLocks noGrp="1"/>
          </p:cNvSpPr>
          <p:nvPr>
            <p:ph type="sldNum" sz="quarter" idx="5"/>
          </p:nvPr>
        </p:nvSpPr>
        <p:spPr/>
        <p:txBody>
          <a:bodyPr/>
          <a:lstStyle/>
          <a:p>
            <a:fld id="{43208C56-A8EF-471C-B311-F55AA6E4CBEE}" type="slidenum">
              <a:rPr lang="en-US" smtClean="0"/>
              <a:t>23</a:t>
            </a:fld>
            <a:endParaRPr lang="en-US"/>
          </a:p>
        </p:txBody>
      </p:sp>
    </p:spTree>
    <p:extLst>
      <p:ext uri="{BB962C8B-B14F-4D97-AF65-F5344CB8AC3E}">
        <p14:creationId xmlns:p14="http://schemas.microsoft.com/office/powerpoint/2010/main" val="4230365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B0474-2336-FD45-024F-0DC85B608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CE7DF-89D8-ED5F-0568-8062A7F895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BEAEC-CAE8-F29C-D369-DDB3519B0511}"/>
              </a:ext>
            </a:extLst>
          </p:cNvPr>
          <p:cNvSpPr>
            <a:spLocks noGrp="1"/>
          </p:cNvSpPr>
          <p:nvPr>
            <p:ph type="body" idx="1"/>
          </p:nvPr>
        </p:nvSpPr>
        <p:spPr/>
        <p:txBody>
          <a:bodyPr/>
          <a:lstStyle/>
          <a:p>
            <a:r>
              <a:rPr lang="en-US" sz="2000" dirty="0"/>
              <a:t>Prince William County is another example of a community where growth creates both opportunities and challenges.</a:t>
            </a:r>
          </a:p>
          <a:p>
            <a:r>
              <a:rPr lang="en-US" sz="2000" dirty="0"/>
              <a:t>For FY2027, the County adopted a balanced budget of $2.20 billion while reducing the real estate tax rate and continuing investments in core County services.</a:t>
            </a:r>
          </a:p>
          <a:p>
            <a:r>
              <a:rPr lang="en-US" sz="2000" dirty="0"/>
              <a:t>The County continues to invest in areas that are important to the people we serve, including older adult services, caregiver support, Medicare counseling, health, housing, transportation, public safety, and community services.</a:t>
            </a:r>
          </a:p>
          <a:p>
            <a:r>
              <a:rPr lang="en-US" sz="2000" dirty="0"/>
              <a:t>As one of Virginia's fastest-growing communities, the need for accessible services and communication access will continue to increase.</a:t>
            </a:r>
          </a:p>
          <a:p>
            <a:r>
              <a:rPr lang="en-US" sz="2000" dirty="0"/>
              <a:t>For NVRC, Prince William represents both an opportunity and a challenge.</a:t>
            </a:r>
          </a:p>
          <a:p>
            <a:r>
              <a:rPr lang="en-US" sz="2000" dirty="0"/>
              <a:t>We know there are Deaf and Hard of Hearing residents in Prince William County who need access to resources, education, technology demonstrations, advocacy, and community support. At the same time, expanding services into Prince William requires thoughtful planning and sustainable partnerships.</a:t>
            </a:r>
          </a:p>
          <a:p>
            <a:r>
              <a:rPr lang="en-US" sz="2000" dirty="0"/>
              <a:t>One of the challenges we face is that the County has historically encouraged organizations receiving County support to have a physical presence within the community. For NVRC, establishing a separate office location would represent a significant financial commitment.</a:t>
            </a:r>
          </a:p>
          <a:p>
            <a:r>
              <a:rPr lang="en-US" sz="2000" dirty="0"/>
              <a:t>Instead, we are exploring partnership opportunities—working with community organizations, local leaders, and others who already have a presence in Prince William—to find ways to expand access responsibly.</a:t>
            </a:r>
          </a:p>
          <a:p>
            <a:r>
              <a:rPr lang="en-US" sz="2000" dirty="0"/>
              <a:t>The future of accessibility in Prince William will depend on community engagement and collaboration. Our goal is to continue building relationships and finding solutions that bring communication access closer to the residents who need it.</a:t>
            </a:r>
          </a:p>
        </p:txBody>
      </p:sp>
      <p:sp>
        <p:nvSpPr>
          <p:cNvPr id="4" name="Slide Number Placeholder 3">
            <a:extLst>
              <a:ext uri="{FF2B5EF4-FFF2-40B4-BE49-F238E27FC236}">
                <a16:creationId xmlns:a16="http://schemas.microsoft.com/office/drawing/2014/main" id="{CDEAA52A-C637-6047-AB92-FE4718A9A5C2}"/>
              </a:ext>
            </a:extLst>
          </p:cNvPr>
          <p:cNvSpPr>
            <a:spLocks noGrp="1"/>
          </p:cNvSpPr>
          <p:nvPr>
            <p:ph type="sldNum" sz="quarter" idx="5"/>
          </p:nvPr>
        </p:nvSpPr>
        <p:spPr/>
        <p:txBody>
          <a:bodyPr/>
          <a:lstStyle/>
          <a:p>
            <a:fld id="{43208C56-A8EF-471C-B311-F55AA6E4CBEE}" type="slidenum">
              <a:rPr lang="en-US" smtClean="0"/>
              <a:t>24</a:t>
            </a:fld>
            <a:endParaRPr lang="en-US"/>
          </a:p>
        </p:txBody>
      </p:sp>
    </p:spTree>
    <p:extLst>
      <p:ext uri="{BB962C8B-B14F-4D97-AF65-F5344CB8AC3E}">
        <p14:creationId xmlns:p14="http://schemas.microsoft.com/office/powerpoint/2010/main" val="3024526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looking at each of our local communities, it's helpful to step back and look at the bigger picture.</a:t>
            </a:r>
          </a:p>
          <a:p>
            <a:r>
              <a:rPr lang="en-US" dirty="0"/>
              <a:t>Across Northern Virginia, we are seeing meaningful progress. Communities are investing in older adults, people with disabilities, healthcare, housing, transportation, and community services. There is growing recognition that accessibility and inclusion need to be part of these conversations.</a:t>
            </a:r>
          </a:p>
          <a:p>
            <a:r>
              <a:rPr lang="en-US" dirty="0"/>
              <a:t>We have also seen important policy successes, like Virginia's Open Caption Law, and continued investments in programs that help people remain connected and independent.</a:t>
            </a:r>
          </a:p>
          <a:p>
            <a:r>
              <a:rPr lang="en-US" dirty="0"/>
              <a:t>At the same time, there are challenges.</a:t>
            </a:r>
          </a:p>
          <a:p>
            <a:r>
              <a:rPr lang="en-US" dirty="0"/>
              <a:t>Local governments are making difficult budget decisions. Nonprofits are being asked to do more with limited resources. Funding priorities change, and organizations like NVRC have to continue demonstrating the impact of our work while adapting to new needs.</a:t>
            </a:r>
          </a:p>
          <a:p>
            <a:r>
              <a:rPr lang="en-US" dirty="0"/>
              <a:t>For the Deaf and Hard of Hearing community, one of the ongoing challenges is making sure communication access is not an afterthought. Accessibility needs to be included from the beginning—in planning, budgeting, public services, healthcare, and community programs.</a:t>
            </a:r>
          </a:p>
          <a:p>
            <a:r>
              <a:rPr lang="en-US" dirty="0"/>
              <a:t>But there are also significant opportunities.</a:t>
            </a:r>
          </a:p>
          <a:p>
            <a:r>
              <a:rPr lang="en-US" dirty="0"/>
              <a:t>We have more awareness than ever before. We have stronger community partnerships. We have new technologies creating additional ways to connect and communicate. And we have a community that continues to advocate, share experiences, and help shape the future.</a:t>
            </a:r>
          </a:p>
          <a:p>
            <a:r>
              <a:rPr lang="en-US" dirty="0"/>
              <a:t>The biggest takeaway is that progress happens when communities, organizations, and individuals work together. The work is not finished—but there are many reasons to be hopeful about where we are headed.</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25</a:t>
            </a:fld>
            <a:endParaRPr lang="en-US"/>
          </a:p>
        </p:txBody>
      </p:sp>
    </p:spTree>
    <p:extLst>
      <p:ext uri="{BB962C8B-B14F-4D97-AF65-F5344CB8AC3E}">
        <p14:creationId xmlns:p14="http://schemas.microsoft.com/office/powerpoint/2010/main" val="580691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E5FF7-7226-33E5-7AB9-3A20EB0B8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3B90D-78AA-E8A3-CEDC-3A6E101662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70960-B6B7-D401-3D42-B5C5DC0590BE}"/>
              </a:ext>
            </a:extLst>
          </p:cNvPr>
          <p:cNvSpPr>
            <a:spLocks noGrp="1"/>
          </p:cNvSpPr>
          <p:nvPr>
            <p:ph type="body" idx="1"/>
          </p:nvPr>
        </p:nvSpPr>
        <p:spPr/>
        <p:txBody>
          <a:bodyPr/>
          <a:lstStyle/>
          <a:p>
            <a:r>
              <a:rPr lang="en-US" dirty="0"/>
              <a:t>Throughout this presentation, we've talked about laws, budgets, programs, and policy decisions—but ultimately, change happens because people get involved.</a:t>
            </a:r>
          </a:p>
          <a:p>
            <a:r>
              <a:rPr lang="en-US" dirty="0"/>
              <a:t>Creating more accessible communities is not the responsibility of one organization, one government agency, or one group of advocates. It takes all of us.</a:t>
            </a:r>
          </a:p>
          <a:p>
            <a:r>
              <a:rPr lang="en-US" b="1" dirty="0"/>
              <a:t>Stay Informed.</a:t>
            </a:r>
            <a:br>
              <a:rPr lang="en-US" dirty="0"/>
            </a:br>
            <a:r>
              <a:rPr lang="en-US" dirty="0"/>
              <a:t>Understanding your rights, knowing what resources are available, and paying attention to changes that affect our community helps us make better decisions.</a:t>
            </a:r>
          </a:p>
          <a:p>
            <a:r>
              <a:rPr lang="en-US" b="1" dirty="0"/>
              <a:t>Get Involved.</a:t>
            </a:r>
            <a:br>
              <a:rPr lang="en-US" dirty="0"/>
            </a:br>
            <a:r>
              <a:rPr lang="en-US" dirty="0"/>
              <a:t>Attend community meetings, participate in local events, and connect with organizations working on issues that matter to you.</a:t>
            </a:r>
          </a:p>
          <a:p>
            <a:r>
              <a:rPr lang="en-US" b="1" dirty="0"/>
              <a:t>Share Your Experiences.</a:t>
            </a:r>
            <a:br>
              <a:rPr lang="en-US" dirty="0"/>
            </a:br>
            <a:r>
              <a:rPr lang="en-US" dirty="0"/>
              <a:t>Your experiences help community leaders, policymakers, and organizations understand where barriers exist and what needs to change.</a:t>
            </a:r>
          </a:p>
          <a:p>
            <a:r>
              <a:rPr lang="en-US" b="1" dirty="0"/>
              <a:t>Support One Another.</a:t>
            </a:r>
            <a:br>
              <a:rPr lang="en-US" dirty="0"/>
            </a:br>
            <a:r>
              <a:rPr lang="en-US" dirty="0"/>
              <a:t>Our community is stronger when we share information, encourage each other, and help people find the resources they need.</a:t>
            </a:r>
          </a:p>
          <a:p>
            <a:r>
              <a:rPr lang="en-US" b="1" dirty="0"/>
              <a:t>Build the Future.</a:t>
            </a:r>
            <a:br>
              <a:rPr lang="en-US" dirty="0"/>
            </a:br>
            <a:r>
              <a:rPr lang="en-US" dirty="0"/>
              <a:t>The progress we've seen—from disability rights protections to Virginia's Open Caption Law—happened because people advocated, collaborated, and refused to accept barriers as the status quo.</a:t>
            </a:r>
          </a:p>
          <a:p>
            <a:r>
              <a:rPr lang="en-US" dirty="0"/>
              <a:t>Every person has a role in creating communities where everyone can communicate, participate, and belong.</a:t>
            </a:r>
          </a:p>
          <a:p>
            <a:endParaRPr lang="en-US" dirty="0"/>
          </a:p>
        </p:txBody>
      </p:sp>
      <p:sp>
        <p:nvSpPr>
          <p:cNvPr id="4" name="Slide Number Placeholder 3">
            <a:extLst>
              <a:ext uri="{FF2B5EF4-FFF2-40B4-BE49-F238E27FC236}">
                <a16:creationId xmlns:a16="http://schemas.microsoft.com/office/drawing/2014/main" id="{71EC7EFA-DB1F-0E02-BD83-9B58BBF2ED3C}"/>
              </a:ext>
            </a:extLst>
          </p:cNvPr>
          <p:cNvSpPr>
            <a:spLocks noGrp="1"/>
          </p:cNvSpPr>
          <p:nvPr>
            <p:ph type="sldNum" sz="quarter" idx="5"/>
          </p:nvPr>
        </p:nvSpPr>
        <p:spPr/>
        <p:txBody>
          <a:bodyPr/>
          <a:lstStyle/>
          <a:p>
            <a:fld id="{43208C56-A8EF-471C-B311-F55AA6E4CBEE}" type="slidenum">
              <a:rPr lang="en-US" smtClean="0"/>
              <a:t>26</a:t>
            </a:fld>
            <a:endParaRPr lang="en-US"/>
          </a:p>
        </p:txBody>
      </p:sp>
    </p:spTree>
    <p:extLst>
      <p:ext uri="{BB962C8B-B14F-4D97-AF65-F5344CB8AC3E}">
        <p14:creationId xmlns:p14="http://schemas.microsoft.com/office/powerpoint/2010/main" val="227749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look ahead, the work continues.</a:t>
            </a:r>
          </a:p>
          <a:p>
            <a:r>
              <a:rPr lang="en-US" dirty="0"/>
              <a:t>Policies will continue to change. New laws will be introduced, communities will face new challenges, and technology will continue to reshape how we communicate and access information.</a:t>
            </a:r>
          </a:p>
          <a:p>
            <a:r>
              <a:rPr lang="en-US" dirty="0"/>
              <a:t>One thing we know is that accessibility does not happen automatically. It requires continued awareness, advocacy, and collaboration.</a:t>
            </a:r>
          </a:p>
          <a:p>
            <a:r>
              <a:rPr lang="en-US" dirty="0"/>
              <a:t>For the Deaf and Hard of Hearing community, the opportunities ahead are significant. We are seeing greater recognition of communication access, more conversations about inclusion, and new tools that can help people stay connected.</a:t>
            </a:r>
          </a:p>
          <a:p>
            <a:r>
              <a:rPr lang="en-US" dirty="0"/>
              <a:t>But we also need to continue making sure that communication access is included from the beginning—not added later as an afterthought.</a:t>
            </a:r>
          </a:p>
          <a:p>
            <a:r>
              <a:rPr lang="en-US" dirty="0"/>
              <a:t>At the local level, this means continuing to build relationships with counties, cities, community organizations, and decision-makers. It means making sure the needs of Deaf and Hard of Hearing residents are part of broader conversations about aging, healthcare, transportation, technology, and community services.</a:t>
            </a:r>
          </a:p>
          <a:p>
            <a:r>
              <a:rPr lang="en-US" dirty="0"/>
              <a:t>At NVRC, we will continue to monitor policy changes, share information, advocate for accessibility, and work with our partners to improve communication access throughout Northern Virginia.</a:t>
            </a:r>
          </a:p>
          <a:p>
            <a:r>
              <a:rPr lang="en-US" dirty="0"/>
              <a:t>The future is shaped by the choices we make today—and everyone has a role in creating communities where people can fully participate and stay connected.</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27</a:t>
            </a:fld>
            <a:endParaRPr lang="en-US"/>
          </a:p>
        </p:txBody>
      </p:sp>
    </p:spTree>
    <p:extLst>
      <p:ext uri="{BB962C8B-B14F-4D97-AF65-F5344CB8AC3E}">
        <p14:creationId xmlns:p14="http://schemas.microsoft.com/office/powerpoint/2010/main" val="3774991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everyone.</a:t>
            </a:r>
          </a:p>
          <a:p>
            <a:r>
              <a:rPr lang="en-US" dirty="0"/>
              <a:t>As many of you know, I am much more comfortable having conversations with people than standing behind a PowerPoint presentation. (laughs)</a:t>
            </a:r>
          </a:p>
          <a:p>
            <a:r>
              <a:rPr lang="en-US" dirty="0"/>
              <a:t>Most of my work happens out in the community—meeting people, building relationships, listening, and figuring out where we can make a difference.</a:t>
            </a:r>
          </a:p>
          <a:p>
            <a:r>
              <a:rPr lang="en-US" dirty="0"/>
              <a:t>But this topic is one I am especially passionate about because policy affects everything we do.</a:t>
            </a:r>
          </a:p>
          <a:p>
            <a:r>
              <a:rPr lang="en-US" dirty="0"/>
              <a:t>Over the past two years at NVRC, I've had the opportunity to meet with community leaders, elected officials, government staff, nonprofit partners, and advocates across Northern Virginia. I've learned that change doesn't happen because someone writes a law and walks away. It happens because people build relationships, share their experiences, and keep showing up.</a:t>
            </a:r>
          </a:p>
          <a:p>
            <a:r>
              <a:rPr lang="en-US" dirty="0"/>
              <a:t>The Open Caption Law is a great example of that. It wasn't just a bill—it was a community effort. It involved listening, educating, advocating, negotiating, and working together with legislators and partners to create a change that will impact thousands of Virginians.</a:t>
            </a:r>
          </a:p>
          <a:p>
            <a:r>
              <a:rPr lang="en-US" dirty="0"/>
              <a:t>That experience reinforced something I believe strongly:</a:t>
            </a:r>
          </a:p>
          <a:p>
            <a:r>
              <a:rPr lang="en-US" b="1" dirty="0"/>
              <a:t>Our voices matter.</a:t>
            </a:r>
            <a:endParaRPr lang="en-US" dirty="0"/>
          </a:p>
          <a:p>
            <a:r>
              <a:rPr lang="en-US" dirty="0"/>
              <a:t>Whether we're talking about local budgets, accessibility, healthcare, transportation, or communication access, the people most affected by these decisions need to be part of the conversation.</a:t>
            </a:r>
          </a:p>
          <a:p>
            <a:r>
              <a:rPr lang="en-US" dirty="0"/>
              <a:t>That's why Policy Watch matters. Staying informed gives us the tools to advocate. Building relationships creates opportunities for change.</a:t>
            </a:r>
          </a:p>
          <a:p>
            <a:r>
              <a:rPr lang="en-US" dirty="0"/>
              <a:t>Thank you to Fairfax County for supporting this program and making conversations like this possible.</a:t>
            </a:r>
          </a:p>
          <a:p>
            <a:r>
              <a:rPr lang="en-US" dirty="0"/>
              <a:t>And thank you all for being part of this community. I look forward to continuing these conversations and working together to create more accessible communities.</a:t>
            </a:r>
          </a:p>
          <a:p>
            <a:r>
              <a:rPr lang="en-US" dirty="0"/>
              <a:t>I'm happy to take questions.</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28</a:t>
            </a:fld>
            <a:endParaRPr lang="en-US"/>
          </a:p>
        </p:txBody>
      </p:sp>
    </p:spTree>
    <p:extLst>
      <p:ext uri="{BB962C8B-B14F-4D97-AF65-F5344CB8AC3E}">
        <p14:creationId xmlns:p14="http://schemas.microsoft.com/office/powerpoint/2010/main" val="1076602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a:t>
            </a:r>
          </a:p>
          <a:p>
            <a:r>
              <a:rPr lang="en-US" dirty="0"/>
              <a:t>I know we covered a lot of information today—from federal disability laws, to Virginia legislation, to what is happening right here in Northern Virginia.</a:t>
            </a:r>
          </a:p>
          <a:p>
            <a:r>
              <a:rPr lang="en-US" dirty="0"/>
              <a:t>The goal was not to make everyone a policy expert. The goal was to help connect the dots between policy decisions and the things we experience every day: communication access, healthcare, employment, community services, and our ability to fully participate.</a:t>
            </a:r>
          </a:p>
          <a:p>
            <a:r>
              <a:rPr lang="en-US" dirty="0"/>
              <a:t>I hope you leave with a better understanding of what is changing, why it matters, and how you can stay involved.</a:t>
            </a:r>
          </a:p>
          <a:p>
            <a:r>
              <a:rPr lang="en-US" dirty="0"/>
              <a:t>I also want to emphasize that policy is not something that happens somewhere else. Our voices, our experiences, and our advocacy help shape what happens next.</a:t>
            </a:r>
          </a:p>
          <a:p>
            <a:r>
              <a:rPr lang="en-US" dirty="0"/>
              <a:t>So now I would like to open it up for questions, comments, or discussion.</a:t>
            </a:r>
          </a:p>
          <a:p>
            <a:r>
              <a:rPr lang="en-US" dirty="0"/>
              <a:t>If there are areas you would like to talk more about—local policies, accessibility, NVRC's work, or how to get involved—I would be happy to continue the conversation.</a:t>
            </a:r>
          </a:p>
          <a:p>
            <a:r>
              <a:rPr lang="en-US" dirty="0"/>
              <a:t>Thank you again for being here.</a:t>
            </a:r>
          </a:p>
        </p:txBody>
      </p:sp>
      <p:sp>
        <p:nvSpPr>
          <p:cNvPr id="4" name="Slide Number Placeholder 3"/>
          <p:cNvSpPr>
            <a:spLocks noGrp="1"/>
          </p:cNvSpPr>
          <p:nvPr>
            <p:ph type="sldNum" sz="quarter" idx="5"/>
          </p:nvPr>
        </p:nvSpPr>
        <p:spPr/>
        <p:txBody>
          <a:bodyPr/>
          <a:lstStyle/>
          <a:p>
            <a:fld id="{43208C56-A8EF-471C-B311-F55AA6E4CBEE}" type="slidenum">
              <a:rPr lang="en-US" smtClean="0"/>
              <a:t>29</a:t>
            </a:fld>
            <a:endParaRPr lang="en-US"/>
          </a:p>
        </p:txBody>
      </p:sp>
    </p:spTree>
    <p:extLst>
      <p:ext uri="{BB962C8B-B14F-4D97-AF65-F5344CB8AC3E}">
        <p14:creationId xmlns:p14="http://schemas.microsoft.com/office/powerpoint/2010/main" val="2418132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dive in, I want to give you a roadmap for where we're going today.</a:t>
            </a:r>
          </a:p>
          <a:p>
            <a:r>
              <a:rPr lang="en-US" dirty="0"/>
              <a:t>We'll start at the </a:t>
            </a:r>
            <a:r>
              <a:rPr lang="en-US" b="1" dirty="0"/>
              <a:t>federal level</a:t>
            </a:r>
            <a:r>
              <a:rPr lang="en-US" dirty="0"/>
              <a:t>, because federal laws create the foundation for many of the rights and protections we rely on. We'll talk about the Americans with Disabilities Act, Section 504, the Olmstead decision, healthcare, communication access, and some of the emerging issues surrounding artificial intelligence.</a:t>
            </a:r>
          </a:p>
          <a:p>
            <a:r>
              <a:rPr lang="en-US" dirty="0"/>
              <a:t>Then we'll move to </a:t>
            </a:r>
            <a:r>
              <a:rPr lang="en-US" b="1" dirty="0"/>
              <a:t>Virginia</a:t>
            </a:r>
            <a:r>
              <a:rPr lang="en-US" dirty="0"/>
              <a:t>, where we'll look at new legislation—including one of the biggest accessibility victories our community has seen in years: the Open Caption Law. We'll also touch on several other state policy changes that may affect individuals, families, employers, and service providers.</a:t>
            </a:r>
          </a:p>
          <a:p>
            <a:r>
              <a:rPr lang="en-US" dirty="0"/>
              <a:t>After that, we'll bring the discussion closer to home by looking at </a:t>
            </a:r>
            <a:r>
              <a:rPr lang="en-US" b="1" dirty="0"/>
              <a:t>Northern Virginia</a:t>
            </a:r>
            <a:r>
              <a:rPr lang="en-US" dirty="0"/>
              <a:t>. Every county and city makes decisions about budgets, programs, transportation, aging services, and community investments. Those local decisions often have a direct impact on the services available to Deaf and Hard of Hearing residents.</a:t>
            </a:r>
          </a:p>
          <a:p>
            <a:r>
              <a:rPr lang="en-US" dirty="0"/>
              <a:t>Finally, we'll step back and look at the big picture—what all of these changes mean, where we see opportunities, and how each of us can help build a more accessible and inclusive community.</a:t>
            </a:r>
          </a:p>
          <a:p>
            <a:r>
              <a:rPr lang="en-US" dirty="0"/>
              <a:t>As we go through today's presentation, please don't worry about trying to remember every detail. My goal isn't for you to memorize laws or policy changes. Instead, I hope you leave with a better understanding of what's changing, why it matters, and where to go if you have questions.</a:t>
            </a:r>
          </a:p>
          <a:p>
            <a:r>
              <a:rPr lang="en-US" dirty="0"/>
              <a:t>Let's begin with the foundation of disability rights in the United States: </a:t>
            </a:r>
            <a:r>
              <a:rPr lang="en-US" b="1" dirty="0"/>
              <a:t>the Americans with Disabilities Act.</a:t>
            </a:r>
            <a:endParaRPr lang="en-US" dirty="0"/>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3</a:t>
            </a:fld>
            <a:endParaRPr lang="en-US"/>
          </a:p>
        </p:txBody>
      </p:sp>
    </p:spTree>
    <p:extLst>
      <p:ext uri="{BB962C8B-B14F-4D97-AF65-F5344CB8AC3E}">
        <p14:creationId xmlns:p14="http://schemas.microsoft.com/office/powerpoint/2010/main" val="399271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Let's start with one of the questions I've heard more than any other over the past year.</a:t>
            </a:r>
          </a:p>
          <a:p>
            <a:r>
              <a:rPr lang="en-US" sz="2000" b="1" dirty="0"/>
              <a:t>"Is the ADA going away?"</a:t>
            </a:r>
            <a:endParaRPr lang="en-US" sz="2000" dirty="0"/>
          </a:p>
          <a:p>
            <a:r>
              <a:rPr lang="en-US" sz="2000" dirty="0"/>
              <a:t>The short answer is </a:t>
            </a:r>
            <a:r>
              <a:rPr lang="en-US" sz="2000" b="1" dirty="0"/>
              <a:t>no.</a:t>
            </a:r>
            <a:endParaRPr lang="en-US" sz="2000" dirty="0"/>
          </a:p>
          <a:p>
            <a:r>
              <a:rPr lang="en-US" sz="2000" dirty="0"/>
              <a:t>The Americans with Disabilities Act is a federal civil rights law. It doesn't disappear because a new President takes office or because Congress changes.</a:t>
            </a:r>
          </a:p>
          <a:p>
            <a:r>
              <a:rPr lang="en-US" sz="2000" dirty="0"/>
              <a:t>So why are people asking this question?</a:t>
            </a:r>
          </a:p>
          <a:p>
            <a:r>
              <a:rPr lang="en-US" sz="2000" dirty="0"/>
              <a:t>Because they hear about changes in Washington. They hear about lawsuits. They hear about executive orders. They hear about agencies being reorganized or staff reductions. It's easy to wonder whether our rights are changing.</a:t>
            </a:r>
          </a:p>
          <a:p>
            <a:r>
              <a:rPr lang="en-US" sz="2000" dirty="0"/>
              <a:t>The important thing to understand is this:</a:t>
            </a:r>
          </a:p>
          <a:p>
            <a:r>
              <a:rPr lang="en-US" sz="2000" b="1" dirty="0"/>
              <a:t>The law remains the same.</a:t>
            </a:r>
            <a:endParaRPr lang="en-US" sz="2000" dirty="0"/>
          </a:p>
          <a:p>
            <a:r>
              <a:rPr lang="en-US" sz="2000" dirty="0"/>
              <a:t>What can change is </a:t>
            </a:r>
            <a:r>
              <a:rPr lang="en-US" sz="2000" b="1" dirty="0"/>
              <a:t>how</a:t>
            </a:r>
            <a:r>
              <a:rPr lang="en-US" sz="2000" dirty="0"/>
              <a:t> the law is enforced.</a:t>
            </a:r>
          </a:p>
          <a:p>
            <a:r>
              <a:rPr lang="en-US" sz="2000" dirty="0"/>
              <a:t>A new administration may emphasize different priorities. Federal agencies may issue new guidance. Courts may interpret the law differently over time. Some cases move forward while others receive less attention.</a:t>
            </a:r>
          </a:p>
          <a:p>
            <a:r>
              <a:rPr lang="en-US" sz="2000" dirty="0"/>
              <a:t>So while the ADA isn't going away, the way it's implemented and enforced can evolve.</a:t>
            </a:r>
          </a:p>
          <a:p>
            <a:r>
              <a:rPr lang="en-US" sz="2000" dirty="0"/>
              <a:t>That's why it's important to stay informed—not because our rights disappear overnight, but because understanding changes in enforcement helps us know what to expect and how to advocate effectively.</a:t>
            </a:r>
          </a:p>
          <a:p>
            <a:r>
              <a:rPr lang="en-US" sz="2000" dirty="0"/>
              <a:t>On the next slide, let's look at the ADA issues that are most relevant to our community.</a:t>
            </a:r>
          </a:p>
        </p:txBody>
      </p:sp>
      <p:sp>
        <p:nvSpPr>
          <p:cNvPr id="4" name="Slide Number Placeholder 3"/>
          <p:cNvSpPr>
            <a:spLocks noGrp="1"/>
          </p:cNvSpPr>
          <p:nvPr>
            <p:ph type="sldNum" sz="quarter" idx="5"/>
          </p:nvPr>
        </p:nvSpPr>
        <p:spPr/>
        <p:txBody>
          <a:bodyPr/>
          <a:lstStyle/>
          <a:p>
            <a:fld id="{43208C56-A8EF-471C-B311-F55AA6E4CBEE}" type="slidenum">
              <a:rPr lang="en-US" smtClean="0"/>
              <a:t>4</a:t>
            </a:fld>
            <a:endParaRPr lang="en-US"/>
          </a:p>
        </p:txBody>
      </p:sp>
    </p:spTree>
    <p:extLst>
      <p:ext uri="{BB962C8B-B14F-4D97-AF65-F5344CB8AC3E}">
        <p14:creationId xmlns:p14="http://schemas.microsoft.com/office/powerpoint/2010/main" val="1905526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areas I encourage everyone to pay the closest attention to over the next few years.</a:t>
            </a:r>
          </a:p>
          <a:p>
            <a:r>
              <a:rPr lang="en-US" dirty="0"/>
              <a:t>The first is </a:t>
            </a:r>
            <a:r>
              <a:rPr lang="en-US" b="1" dirty="0"/>
              <a:t>effective communication</a:t>
            </a:r>
            <a:r>
              <a:rPr lang="en-US" dirty="0"/>
              <a:t>.</a:t>
            </a:r>
          </a:p>
          <a:p>
            <a:r>
              <a:rPr lang="en-US" dirty="0"/>
              <a:t>The ADA doesn't simply require organizations to communicate—it requires communication to be </a:t>
            </a:r>
            <a:r>
              <a:rPr lang="en-US" b="1" dirty="0"/>
              <a:t>effective</a:t>
            </a:r>
            <a:r>
              <a:rPr lang="en-US" dirty="0"/>
              <a:t>. That means communication should be as effective for a Deaf or Hard of Hearing person as it is for everyone else.</a:t>
            </a:r>
          </a:p>
          <a:p>
            <a:r>
              <a:rPr lang="en-US" dirty="0"/>
              <a:t>How that happens depends on the individual and the situation.</a:t>
            </a:r>
          </a:p>
          <a:p>
            <a:r>
              <a:rPr lang="en-US" dirty="0"/>
              <a:t>Sometimes that means a qualified ASL interpreter.</a:t>
            </a:r>
          </a:p>
          <a:p>
            <a:r>
              <a:rPr lang="en-US" dirty="0"/>
              <a:t>Sometimes it means CART captioning.</a:t>
            </a:r>
          </a:p>
          <a:p>
            <a:r>
              <a:rPr lang="en-US" dirty="0"/>
              <a:t>Sometimes it means assistive listening technology, hearing loops, captioning, or other accommodations.</a:t>
            </a:r>
          </a:p>
          <a:p>
            <a:r>
              <a:rPr lang="en-US" dirty="0"/>
              <a:t>Healthcare continues to be one of the biggest areas of concern.</a:t>
            </a:r>
          </a:p>
          <a:p>
            <a:r>
              <a:rPr lang="en-US" dirty="0"/>
              <a:t>Many hospitals and medical providers are improving, but communication breakdowns still occur far too often.</a:t>
            </a:r>
          </a:p>
          <a:p>
            <a:r>
              <a:rPr lang="en-US" dirty="0"/>
              <a:t>Employment also continues to evolve as more workplaces use virtual meetings, AI-generated captions, and hybrid work environments.</a:t>
            </a:r>
          </a:p>
          <a:p>
            <a:r>
              <a:rPr lang="en-US" dirty="0"/>
              <a:t>Technology is creating exciting new opportunities, but it doesn't replace the obligation to provide effective communication.</a:t>
            </a:r>
          </a:p>
          <a:p>
            <a:r>
              <a:rPr lang="en-US" dirty="0"/>
              <a:t>Throughout this presentation you'll notice one recurring theme:</a:t>
            </a:r>
          </a:p>
          <a:p>
            <a:r>
              <a:rPr lang="en-US" b="1" dirty="0"/>
              <a:t>Communication access isn't one-size-fits-all.</a:t>
            </a:r>
            <a:endParaRPr lang="en-US" dirty="0"/>
          </a:p>
          <a:p>
            <a:r>
              <a:rPr lang="en-US" dirty="0"/>
              <a:t>Different people need different solutions, and the law recognizes that.</a:t>
            </a:r>
          </a:p>
          <a:p>
            <a:r>
              <a:rPr lang="en-US" dirty="0"/>
              <a:t>Another important law works alongside the ADA, and many people don't realize how often it applies.</a:t>
            </a:r>
          </a:p>
          <a:p>
            <a:r>
              <a:rPr lang="en-US" dirty="0"/>
              <a:t>Let's look at Section 504.</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5</a:t>
            </a:fld>
            <a:endParaRPr lang="en-US"/>
          </a:p>
        </p:txBody>
      </p:sp>
    </p:spTree>
    <p:extLst>
      <p:ext uri="{BB962C8B-B14F-4D97-AF65-F5344CB8AC3E}">
        <p14:creationId xmlns:p14="http://schemas.microsoft.com/office/powerpoint/2010/main" val="2205105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have heard of the ADA.</a:t>
            </a:r>
          </a:p>
          <a:p>
            <a:r>
              <a:rPr lang="en-US" dirty="0"/>
              <a:t>Far fewer people know about </a:t>
            </a:r>
            <a:r>
              <a:rPr lang="en-US" b="1" dirty="0"/>
              <a:t>Section 504 of the Rehabilitation Act</a:t>
            </a:r>
            <a:r>
              <a:rPr lang="en-US" dirty="0"/>
              <a:t>, even though it affects many of the places we visit every week.</a:t>
            </a:r>
          </a:p>
          <a:p>
            <a:r>
              <a:rPr lang="en-US" dirty="0"/>
              <a:t>Section 504 says that organizations receiving federal financial assistance cannot discriminate against people with disabilities.</a:t>
            </a:r>
          </a:p>
          <a:p>
            <a:r>
              <a:rPr lang="en-US" dirty="0"/>
              <a:t>Think about how many places receive federal funding.</a:t>
            </a:r>
          </a:p>
          <a:p>
            <a:r>
              <a:rPr lang="en-US" dirty="0"/>
              <a:t>Hospitals.</a:t>
            </a:r>
          </a:p>
          <a:p>
            <a:r>
              <a:rPr lang="en-US" dirty="0"/>
              <a:t>Medical clinics.</a:t>
            </a:r>
          </a:p>
          <a:p>
            <a:r>
              <a:rPr lang="en-US" dirty="0"/>
              <a:t>Public schools.</a:t>
            </a:r>
          </a:p>
          <a:p>
            <a:r>
              <a:rPr lang="en-US" dirty="0"/>
              <a:t>Colleges and universities.</a:t>
            </a:r>
          </a:p>
          <a:p>
            <a:r>
              <a:rPr lang="en-US" dirty="0"/>
              <a:t>Libraries.</a:t>
            </a:r>
          </a:p>
          <a:p>
            <a:r>
              <a:rPr lang="en-US" dirty="0"/>
              <a:t>Transit systems.</a:t>
            </a:r>
          </a:p>
          <a:p>
            <a:r>
              <a:rPr lang="en-US" dirty="0"/>
              <a:t>Health departments.</a:t>
            </a:r>
          </a:p>
          <a:p>
            <a:r>
              <a:rPr lang="en-US" dirty="0"/>
              <a:t>Senior centers.</a:t>
            </a:r>
          </a:p>
          <a:p>
            <a:r>
              <a:rPr lang="en-US" dirty="0"/>
              <a:t>Many nonprofit organizations.</a:t>
            </a:r>
          </a:p>
          <a:p>
            <a:r>
              <a:rPr lang="en-US" dirty="0"/>
              <a:t>Housing authorities.</a:t>
            </a:r>
          </a:p>
          <a:p>
            <a:r>
              <a:rPr lang="en-US" dirty="0"/>
              <a:t>Even emergency management programs.</a:t>
            </a:r>
          </a:p>
          <a:p>
            <a:r>
              <a:rPr lang="en-US" dirty="0"/>
              <a:t>For many people, Section 504 is actually the law they encounter most often in everyday life.</a:t>
            </a:r>
          </a:p>
          <a:p>
            <a:r>
              <a:rPr lang="en-US" dirty="0"/>
              <a:t>For example, if you go to INOVA, Sentara, or Virginia Hospital Center, Section 504 applies because those hospitals receive Medicare and Medicaid funding.</a:t>
            </a:r>
          </a:p>
          <a:p>
            <a:r>
              <a:rPr lang="en-US" dirty="0"/>
              <a:t>If your child attends public school, Section 504 applies.</a:t>
            </a:r>
          </a:p>
          <a:p>
            <a:r>
              <a:rPr lang="en-US" dirty="0"/>
              <a:t>If you're taking classes at NOVA or George Mason University, Section 504 applies.</a:t>
            </a:r>
          </a:p>
          <a:p>
            <a:r>
              <a:rPr lang="en-US" dirty="0"/>
              <a:t>The important takeaway is this:</a:t>
            </a:r>
          </a:p>
          <a:p>
            <a:r>
              <a:rPr lang="en-US" dirty="0"/>
              <a:t>The ADA and Section 504 work together.</a:t>
            </a:r>
          </a:p>
          <a:p>
            <a:r>
              <a:rPr lang="en-US" dirty="0"/>
              <a:t>The ADA covers many public and private entities.</a:t>
            </a:r>
          </a:p>
          <a:p>
            <a:r>
              <a:rPr lang="en-US" dirty="0"/>
              <a:t>Section 504 specifically applies to organizations that receive federal funding.</a:t>
            </a:r>
          </a:p>
          <a:p>
            <a:r>
              <a:rPr lang="en-US" dirty="0"/>
              <a:t>For many organizations, </a:t>
            </a:r>
            <a:r>
              <a:rPr lang="en-US" b="1" dirty="0"/>
              <a:t>both laws apply</a:t>
            </a:r>
            <a:r>
              <a:rPr lang="en-US" dirty="0"/>
              <a:t>, providing multiple layers of protection for people with disabilities.</a:t>
            </a:r>
          </a:p>
          <a:p>
            <a:r>
              <a:rPr lang="en-US" dirty="0"/>
              <a:t>Next, we'll look at an important Supreme Court decision that continues to shape disability services across the country—the </a:t>
            </a:r>
            <a:r>
              <a:rPr lang="en-US" b="1" dirty="0"/>
              <a:t>Olmstead decision</a:t>
            </a:r>
            <a:r>
              <a:rPr lang="en-US" dirty="0"/>
              <a:t>.</a:t>
            </a:r>
          </a:p>
        </p:txBody>
      </p:sp>
      <p:sp>
        <p:nvSpPr>
          <p:cNvPr id="4" name="Slide Number Placeholder 3"/>
          <p:cNvSpPr>
            <a:spLocks noGrp="1"/>
          </p:cNvSpPr>
          <p:nvPr>
            <p:ph type="sldNum" sz="quarter" idx="5"/>
          </p:nvPr>
        </p:nvSpPr>
        <p:spPr/>
        <p:txBody>
          <a:bodyPr/>
          <a:lstStyle/>
          <a:p>
            <a:fld id="{43208C56-A8EF-471C-B311-F55AA6E4CBEE}" type="slidenum">
              <a:rPr lang="en-US" smtClean="0"/>
              <a:t>6</a:t>
            </a:fld>
            <a:endParaRPr lang="en-US"/>
          </a:p>
        </p:txBody>
      </p:sp>
    </p:spTree>
    <p:extLst>
      <p:ext uri="{BB962C8B-B14F-4D97-AF65-F5344CB8AC3E}">
        <p14:creationId xmlns:p14="http://schemas.microsoft.com/office/powerpoint/2010/main" val="3668517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disability rights decisions you've probably never heard of is called the </a:t>
            </a:r>
            <a:r>
              <a:rPr lang="en-US" b="1" dirty="0"/>
              <a:t>Olmstead decision</a:t>
            </a:r>
            <a:r>
              <a:rPr lang="en-US" dirty="0"/>
              <a:t>.</a:t>
            </a:r>
          </a:p>
          <a:p>
            <a:r>
              <a:rPr lang="en-US" dirty="0"/>
              <a:t>In 1999, the U.S. Supreme Court ruled that people with disabilities have the right to receive services in the </a:t>
            </a:r>
            <a:r>
              <a:rPr lang="en-US" b="1" dirty="0"/>
              <a:t>most integrated setting appropriate</a:t>
            </a:r>
            <a:r>
              <a:rPr lang="en-US" dirty="0"/>
              <a:t> to their needs.</a:t>
            </a:r>
          </a:p>
          <a:p>
            <a:r>
              <a:rPr lang="en-US" dirty="0"/>
              <a:t>In simple terms, people shouldn't be unnecessarily separated from their communities simply because they have a disability.</a:t>
            </a:r>
          </a:p>
          <a:p>
            <a:r>
              <a:rPr lang="en-US" dirty="0"/>
              <a:t>Instead, whenever appropriate, services should be provided where people live, work, learn, and participate in everyday life.</a:t>
            </a:r>
          </a:p>
          <a:p>
            <a:r>
              <a:rPr lang="en-US" dirty="0"/>
              <a:t>For the Deaf and Hard of Hearing community, that principle shows up in many different ways.</a:t>
            </a:r>
          </a:p>
          <a:p>
            <a:r>
              <a:rPr lang="en-US" dirty="0"/>
              <a:t>It supports access to community-based services instead of requiring people to travel long distances.</a:t>
            </a:r>
          </a:p>
          <a:p>
            <a:r>
              <a:rPr lang="en-US" dirty="0"/>
              <a:t>It encourages communication access in mainstream healthcare, employment, education, and recreation.</a:t>
            </a:r>
          </a:p>
          <a:p>
            <a:r>
              <a:rPr lang="en-US" dirty="0"/>
              <a:t>It reinforces the idea that accessibility should exist where life happens—not only in specialized settings.</a:t>
            </a:r>
          </a:p>
          <a:p>
            <a:r>
              <a:rPr lang="en-US" dirty="0"/>
              <a:t>At NVRC, this philosophy influences much of what we do. Whether we're providing outreach, technology demonstrations, advocacy, or community education, our goal is to help people remain connected to their own communities.</a:t>
            </a:r>
          </a:p>
          <a:p>
            <a:r>
              <a:rPr lang="en-US" dirty="0"/>
              <a:t>Olmstead reminds us that inclusion isn't just a nice idea—it's a civil right.</a:t>
            </a:r>
          </a:p>
          <a:p>
            <a:r>
              <a:rPr lang="en-US" dirty="0"/>
              <a:t>Now let's look at another area where federal policy has become increasingly important: healthcare.</a:t>
            </a:r>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7</a:t>
            </a:fld>
            <a:endParaRPr lang="en-US"/>
          </a:p>
        </p:txBody>
      </p:sp>
    </p:spTree>
    <p:extLst>
      <p:ext uri="{BB962C8B-B14F-4D97-AF65-F5344CB8AC3E}">
        <p14:creationId xmlns:p14="http://schemas.microsoft.com/office/powerpoint/2010/main" val="2240951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Healthcare policy is one of the areas we watch most closely because changes to Medicare and Medicaid can affect so many people in our community.</a:t>
            </a:r>
          </a:p>
          <a:p>
            <a:r>
              <a:rPr lang="en-US" dirty="0"/>
              <a:t>These programs help fund hearing-related services, home and community-based services, long-term supports, and many of the programs that older adults and people with disabilities rely on every day.</a:t>
            </a:r>
          </a:p>
          <a:p>
            <a:r>
              <a:rPr lang="en-US" dirty="0"/>
              <a:t>If you've been following the news, you've probably seen headlines about proposed changes to these programs.</a:t>
            </a:r>
          </a:p>
          <a:p>
            <a:r>
              <a:rPr lang="en-US" dirty="0"/>
              <a:t>One of the most important things to remember is what's at the bottom of this slide:</a:t>
            </a:r>
          </a:p>
          <a:p>
            <a:r>
              <a:rPr lang="en-US" b="1" dirty="0"/>
              <a:t>Some proposals become law. Many never do.</a:t>
            </a:r>
            <a:endParaRPr lang="en-US" dirty="0"/>
          </a:p>
          <a:p>
            <a:r>
              <a:rPr lang="en-US" dirty="0"/>
              <a:t>It's easy to read a headline or see something on social media and think a program has already changed, when in reality it's simply being discussed.</a:t>
            </a:r>
          </a:p>
          <a:p>
            <a:r>
              <a:rPr lang="en-US" dirty="0"/>
              <a:t>That's why it's important to separate proposals from actual policy changes.</a:t>
            </a:r>
          </a:p>
          <a:p>
            <a:r>
              <a:rPr lang="en-US" dirty="0"/>
              <a:t>Here at NVRC, we keep an eye on these discussions because if something does become law, we want our community to understand what has changed, who it affects, and what resources may be available.</a:t>
            </a:r>
          </a:p>
          <a:p>
            <a:r>
              <a:rPr lang="en-US" dirty="0"/>
              <a:t>The good news is that, right now, many of these discussions are still exactly that—discussions.</a:t>
            </a:r>
          </a:p>
          <a:p>
            <a:r>
              <a:rPr lang="en-US" dirty="0"/>
              <a:t>Next, let's shift from healthcare funding to another topic that's central to everything we do: </a:t>
            </a:r>
            <a:r>
              <a:rPr lang="en-US" b="1" dirty="0"/>
              <a:t>communication access.</a:t>
            </a:r>
            <a:endParaRPr lang="en-US" dirty="0"/>
          </a:p>
          <a:p>
            <a:endParaRPr lang="en-US" dirty="0"/>
          </a:p>
        </p:txBody>
      </p:sp>
      <p:sp>
        <p:nvSpPr>
          <p:cNvPr id="4" name="Slide Number Placeholder 3"/>
          <p:cNvSpPr>
            <a:spLocks noGrp="1"/>
          </p:cNvSpPr>
          <p:nvPr>
            <p:ph type="sldNum" sz="quarter" idx="5"/>
          </p:nvPr>
        </p:nvSpPr>
        <p:spPr/>
        <p:txBody>
          <a:bodyPr/>
          <a:lstStyle/>
          <a:p>
            <a:fld id="{43208C56-A8EF-471C-B311-F55AA6E4CBEE}" type="slidenum">
              <a:rPr lang="en-US" smtClean="0"/>
              <a:t>8</a:t>
            </a:fld>
            <a:endParaRPr lang="en-US"/>
          </a:p>
        </p:txBody>
      </p:sp>
    </p:spTree>
    <p:extLst>
      <p:ext uri="{BB962C8B-B14F-4D97-AF65-F5344CB8AC3E}">
        <p14:creationId xmlns:p14="http://schemas.microsoft.com/office/powerpoint/2010/main" val="2874911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406CE-1266-19F8-B3D1-7348E8CCA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D89A3F-9D0C-794C-447E-9E980A3DD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ED16D-EFB7-906D-8CAC-D39BA8C9E04C}"/>
              </a:ext>
            </a:extLst>
          </p:cNvPr>
          <p:cNvSpPr>
            <a:spLocks noGrp="1"/>
          </p:cNvSpPr>
          <p:nvPr>
            <p:ph type="body" idx="1"/>
          </p:nvPr>
        </p:nvSpPr>
        <p:spPr/>
        <p:txBody>
          <a:bodyPr/>
          <a:lstStyle/>
          <a:p>
            <a:r>
              <a:rPr lang="en-US" sz="2000" dirty="0"/>
              <a:t>When many people think about communication access, the first thing that comes to mind is an ASL interpreter.</a:t>
            </a:r>
          </a:p>
          <a:p>
            <a:r>
              <a:rPr lang="en-US" sz="2000" dirty="0"/>
              <a:t>Interpreters are incredibly important, but communication access is much broader than that.</a:t>
            </a:r>
          </a:p>
          <a:p>
            <a:r>
              <a:rPr lang="en-US" sz="2000" dirty="0"/>
              <a:t>Our community is incredibly diverse. Some people communicate primarily in American Sign Language. Others use spoken English with hearing technology. Some rely on CART captioning. Others benefit from hearing loops, assistive listening systems, speech-to-text apps, clear masks, or accessible written materials.</a:t>
            </a:r>
          </a:p>
          <a:p>
            <a:r>
              <a:rPr lang="en-US" sz="2000" dirty="0"/>
              <a:t>There isn't one accommodation that's right for everyone.</a:t>
            </a:r>
          </a:p>
          <a:p>
            <a:r>
              <a:rPr lang="en-US" sz="2000" dirty="0"/>
              <a:t>The law doesn't require the same accommodation for every person—it requires </a:t>
            </a:r>
            <a:r>
              <a:rPr lang="en-US" sz="2000" b="1" dirty="0"/>
              <a:t>effective communication</a:t>
            </a:r>
            <a:r>
              <a:rPr lang="en-US" sz="2000" dirty="0"/>
              <a:t>. The right accommodation depends on the individual, the situation, and what allows that person to participate fully.</a:t>
            </a:r>
          </a:p>
          <a:p>
            <a:r>
              <a:rPr lang="en-US" sz="2000" dirty="0"/>
              <a:t>That's something we talk about every day at NVRC. One of our roles is helping individuals, families, businesses, healthcare providers, and government agencies understand that communication access isn't one-size-fits-all.</a:t>
            </a:r>
          </a:p>
          <a:p>
            <a:r>
              <a:rPr lang="en-US" sz="2000" dirty="0"/>
              <a:t>The goal is making sure people have equal access to information, services, and opportunities in the way that works best for them.</a:t>
            </a:r>
          </a:p>
          <a:p>
            <a:r>
              <a:rPr lang="en-US" sz="2000" dirty="0"/>
              <a:t>Technology is changing rapidly, and one of the biggest developments we're seeing today is the growth of artificial intelligence. Let's take a look at some of the opportunities—and some of the challenges—that come with it.</a:t>
            </a:r>
          </a:p>
        </p:txBody>
      </p:sp>
      <p:sp>
        <p:nvSpPr>
          <p:cNvPr id="4" name="Slide Number Placeholder 3">
            <a:extLst>
              <a:ext uri="{FF2B5EF4-FFF2-40B4-BE49-F238E27FC236}">
                <a16:creationId xmlns:a16="http://schemas.microsoft.com/office/drawing/2014/main" id="{34F70597-40F2-9DA2-6FA2-A1D6509FCC9C}"/>
              </a:ext>
            </a:extLst>
          </p:cNvPr>
          <p:cNvSpPr>
            <a:spLocks noGrp="1"/>
          </p:cNvSpPr>
          <p:nvPr>
            <p:ph type="sldNum" sz="quarter" idx="5"/>
          </p:nvPr>
        </p:nvSpPr>
        <p:spPr/>
        <p:txBody>
          <a:bodyPr/>
          <a:lstStyle/>
          <a:p>
            <a:fld id="{43208C56-A8EF-471C-B311-F55AA6E4CBEE}" type="slidenum">
              <a:rPr lang="en-US" smtClean="0"/>
              <a:t>9</a:t>
            </a:fld>
            <a:endParaRPr lang="en-US"/>
          </a:p>
        </p:txBody>
      </p:sp>
    </p:spTree>
    <p:extLst>
      <p:ext uri="{BB962C8B-B14F-4D97-AF65-F5344CB8AC3E}">
        <p14:creationId xmlns:p14="http://schemas.microsoft.com/office/powerpoint/2010/main" val="196000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91861-2D78-8B6F-72BF-71C1FB6D05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B583AF-249C-5C8B-FFB4-A6FE9EACC4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6D16ED-FA58-3E05-3EDB-FDA3FBF67040}"/>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5" name="Footer Placeholder 4">
            <a:extLst>
              <a:ext uri="{FF2B5EF4-FFF2-40B4-BE49-F238E27FC236}">
                <a16:creationId xmlns:a16="http://schemas.microsoft.com/office/drawing/2014/main" id="{698CBD43-FAE9-8D7E-3D0B-67EDE8921B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D8D63-28F8-EEDE-F099-B64F59A64AD3}"/>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3434859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69C2C-0289-C465-0B45-A824B12079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64B751-A87E-67B5-16A7-CFFE6D40F6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FA2430-48FE-8CA2-D2E7-616660665C73}"/>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5" name="Footer Placeholder 4">
            <a:extLst>
              <a:ext uri="{FF2B5EF4-FFF2-40B4-BE49-F238E27FC236}">
                <a16:creationId xmlns:a16="http://schemas.microsoft.com/office/drawing/2014/main" id="{BF3D17EA-7CFA-AFDF-C11A-2A15F6D36A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44507-E124-906E-8C81-057C2D14520F}"/>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599107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A71FF6-2A42-8EBB-3212-298131FC79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AAB14C-8BB8-1350-CA3C-4935CC401C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7270A1-FCA6-F20F-C394-715C09E9B8E7}"/>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5" name="Footer Placeholder 4">
            <a:extLst>
              <a:ext uri="{FF2B5EF4-FFF2-40B4-BE49-F238E27FC236}">
                <a16:creationId xmlns:a16="http://schemas.microsoft.com/office/drawing/2014/main" id="{66A4B60C-993C-B228-9FF5-B2B5ED26C2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211BC4-67CC-F93A-0AEA-6D1F92E906FE}"/>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248813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F9C5-C8F0-C5F4-F402-8EF1324A33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24D287-BAFE-8BDD-3A74-DC58AAB91F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357E21-EDF4-E628-03CA-86167B956877}"/>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5" name="Footer Placeholder 4">
            <a:extLst>
              <a:ext uri="{FF2B5EF4-FFF2-40B4-BE49-F238E27FC236}">
                <a16:creationId xmlns:a16="http://schemas.microsoft.com/office/drawing/2014/main" id="{509069BB-FE5A-3A87-5473-8E3260D3A5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A5D81D-EFC1-8139-B79B-84E669348DAD}"/>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2317352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782B1-EBEA-77D3-9E76-71EDD63E88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A3E51C-F046-57E4-70B0-81D9F1EF98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BC1E7C-43FB-2B2E-69AA-730FF6E0C89D}"/>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5" name="Footer Placeholder 4">
            <a:extLst>
              <a:ext uri="{FF2B5EF4-FFF2-40B4-BE49-F238E27FC236}">
                <a16:creationId xmlns:a16="http://schemas.microsoft.com/office/drawing/2014/main" id="{5A131A9F-D865-79E4-C4E1-54D51A4DA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27974A-2EEB-CFA5-5269-0FA6D2959B8E}"/>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1136572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4C5EA-A0DA-738B-0C67-870231AA83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0D71EC-D1BE-0ACF-2100-ECAA38DA56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E08BC5-45D3-6477-8AA8-78DDFBDAD8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7A67B9-59CD-CE11-53C4-D20D67BD5AB2}"/>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6" name="Footer Placeholder 5">
            <a:extLst>
              <a:ext uri="{FF2B5EF4-FFF2-40B4-BE49-F238E27FC236}">
                <a16:creationId xmlns:a16="http://schemas.microsoft.com/office/drawing/2014/main" id="{8006D56F-2103-F6F4-2B06-B51DFAC5D4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C20FB2-BFDF-2EF4-219C-CB56F194F12F}"/>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699910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73403-4686-A94A-EFB0-220E1A474E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2A3E1A-8379-13D8-5F18-DD2F523F39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E6A907-6DE2-858F-71B7-1E9EF957E7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F63EE9-F679-4E47-DA8C-5D2F935800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994D4B-AFD4-96C4-3EB0-458CA559B6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730702-902C-8500-C106-A68834EAF182}"/>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8" name="Footer Placeholder 7">
            <a:extLst>
              <a:ext uri="{FF2B5EF4-FFF2-40B4-BE49-F238E27FC236}">
                <a16:creationId xmlns:a16="http://schemas.microsoft.com/office/drawing/2014/main" id="{7D98328B-1912-6B41-1F63-732559BCA6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A87E09-76CF-5D0A-2247-7D14AD8C73B5}"/>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3323440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32CD5-C277-3FE8-546B-1CEBB610B8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86E941-816F-E74A-CBDD-515F8759085F}"/>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4" name="Footer Placeholder 3">
            <a:extLst>
              <a:ext uri="{FF2B5EF4-FFF2-40B4-BE49-F238E27FC236}">
                <a16:creationId xmlns:a16="http://schemas.microsoft.com/office/drawing/2014/main" id="{859BE3E3-F7B1-EDAB-7279-2639A84A89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6D0718-1B7D-6CC6-5DE4-32C03CB2D964}"/>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2848173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286F1B-EC1A-E5E8-F671-12A3A990226E}"/>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3" name="Footer Placeholder 2">
            <a:extLst>
              <a:ext uri="{FF2B5EF4-FFF2-40B4-BE49-F238E27FC236}">
                <a16:creationId xmlns:a16="http://schemas.microsoft.com/office/drawing/2014/main" id="{3385CEBD-D3AF-01B8-E987-153A8107EBB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79B85D-1EB6-9807-F792-4C587108DD77}"/>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2385854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EB0-5E1B-91A8-D5D4-641C9FA80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0C5783-6358-FDC3-2364-36D1A5F019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40AECF-764D-734C-1BB8-D2DA60DF67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28F7AE-83DE-8723-49DE-350F6CE35B37}"/>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6" name="Footer Placeholder 5">
            <a:extLst>
              <a:ext uri="{FF2B5EF4-FFF2-40B4-BE49-F238E27FC236}">
                <a16:creationId xmlns:a16="http://schemas.microsoft.com/office/drawing/2014/main" id="{4B44BA76-29D0-AA96-155C-C0C72426B2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81B449-231A-4AC1-6F32-386F0E5BEC2C}"/>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3601896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A804F-EEE0-59E7-10FF-CB1264409F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FB7624-07E9-6981-F4C2-ACB6905B0A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671DD7-409E-51FD-DCAF-C20A3D577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BBC0FA-15CB-4DB0-66DC-BB83C0E4DFB6}"/>
              </a:ext>
            </a:extLst>
          </p:cNvPr>
          <p:cNvSpPr>
            <a:spLocks noGrp="1"/>
          </p:cNvSpPr>
          <p:nvPr>
            <p:ph type="dt" sz="half" idx="10"/>
          </p:nvPr>
        </p:nvSpPr>
        <p:spPr/>
        <p:txBody>
          <a:bodyPr/>
          <a:lstStyle/>
          <a:p>
            <a:fld id="{CB338D87-6F08-49F5-A36D-AFC3BA4DBF5E}" type="datetimeFigureOut">
              <a:rPr lang="en-US" smtClean="0"/>
              <a:t>7/29/2026</a:t>
            </a:fld>
            <a:endParaRPr lang="en-US"/>
          </a:p>
        </p:txBody>
      </p:sp>
      <p:sp>
        <p:nvSpPr>
          <p:cNvPr id="6" name="Footer Placeholder 5">
            <a:extLst>
              <a:ext uri="{FF2B5EF4-FFF2-40B4-BE49-F238E27FC236}">
                <a16:creationId xmlns:a16="http://schemas.microsoft.com/office/drawing/2014/main" id="{8E9D22DD-4F77-7B45-6264-116A2AD164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6824F3-E83B-6329-1496-6F7EFB90FB05}"/>
              </a:ext>
            </a:extLst>
          </p:cNvPr>
          <p:cNvSpPr>
            <a:spLocks noGrp="1"/>
          </p:cNvSpPr>
          <p:nvPr>
            <p:ph type="sldNum" sz="quarter" idx="12"/>
          </p:nvPr>
        </p:nvSpPr>
        <p:spPr/>
        <p:txBody>
          <a:bodyPr/>
          <a:lstStyle/>
          <a:p>
            <a:fld id="{82F3EBD3-2DBE-4C6B-B474-0E4ACCD0BE60}" type="slidenum">
              <a:rPr lang="en-US" smtClean="0"/>
              <a:t>‹#›</a:t>
            </a:fld>
            <a:endParaRPr lang="en-US"/>
          </a:p>
        </p:txBody>
      </p:sp>
    </p:spTree>
    <p:extLst>
      <p:ext uri="{BB962C8B-B14F-4D97-AF65-F5344CB8AC3E}">
        <p14:creationId xmlns:p14="http://schemas.microsoft.com/office/powerpoint/2010/main" val="3994725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11AE7D-57B7-616B-BE51-7DE89E9CF8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D1EBF1-1F29-CD48-18AB-595B21DD00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FCA464-37E0-32AD-BB68-158ADA1372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338D87-6F08-49F5-A36D-AFC3BA4DBF5E}" type="datetimeFigureOut">
              <a:rPr lang="en-US" smtClean="0"/>
              <a:t>7/29/2026</a:t>
            </a:fld>
            <a:endParaRPr lang="en-US"/>
          </a:p>
        </p:txBody>
      </p:sp>
      <p:sp>
        <p:nvSpPr>
          <p:cNvPr id="5" name="Footer Placeholder 4">
            <a:extLst>
              <a:ext uri="{FF2B5EF4-FFF2-40B4-BE49-F238E27FC236}">
                <a16:creationId xmlns:a16="http://schemas.microsoft.com/office/drawing/2014/main" id="{B50B89A8-64E3-9027-3BAC-BC5E9E6E63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0EAD5C7-8DD0-DCCE-6EC1-A782037886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2F3EBD3-2DBE-4C6B-B474-0E4ACCD0BE60}" type="slidenum">
              <a:rPr lang="en-US" smtClean="0"/>
              <a:t>‹#›</a:t>
            </a:fld>
            <a:endParaRPr lang="en-US"/>
          </a:p>
        </p:txBody>
      </p:sp>
    </p:spTree>
    <p:extLst>
      <p:ext uri="{BB962C8B-B14F-4D97-AF65-F5344CB8AC3E}">
        <p14:creationId xmlns:p14="http://schemas.microsoft.com/office/powerpoint/2010/main" val="937338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hyperlink" Target="http://www.nvrc.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B501A-9C0D-D27E-7CF0-2484155D1205}"/>
              </a:ext>
            </a:extLst>
          </p:cNvPr>
          <p:cNvSpPr>
            <a:spLocks noGrp="1"/>
          </p:cNvSpPr>
          <p:nvPr>
            <p:ph type="ctrTitle"/>
          </p:nvPr>
        </p:nvSpPr>
        <p:spPr>
          <a:xfrm>
            <a:off x="1524000" y="4964965"/>
            <a:ext cx="9144000" cy="1352707"/>
          </a:xfrm>
        </p:spPr>
        <p:txBody>
          <a:bodyPr>
            <a:normAutofit fontScale="90000"/>
          </a:bodyPr>
          <a:lstStyle/>
          <a:p>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New Laws &amp; Policy Changes You Should Know About</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Presented by Darren Marquardt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Executive Director</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Northern Virginia Resource Center for Deaf &amp; Hard of Hearing Persons</a:t>
            </a:r>
          </a:p>
        </p:txBody>
      </p:sp>
      <p:pic>
        <p:nvPicPr>
          <p:cNvPr id="7" name="Picture 6">
            <a:extLst>
              <a:ext uri="{FF2B5EF4-FFF2-40B4-BE49-F238E27FC236}">
                <a16:creationId xmlns:a16="http://schemas.microsoft.com/office/drawing/2014/main" id="{72374D6D-AEE8-4C4F-1F7B-0AC6738C3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560" y="168143"/>
            <a:ext cx="10177434" cy="4721252"/>
          </a:xfrm>
          <a:prstGeom prst="rect">
            <a:avLst/>
          </a:prstGeom>
        </p:spPr>
      </p:pic>
    </p:spTree>
    <p:extLst>
      <p:ext uri="{BB962C8B-B14F-4D97-AF65-F5344CB8AC3E}">
        <p14:creationId xmlns:p14="http://schemas.microsoft.com/office/powerpoint/2010/main" val="4155660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6BCA3D-7FF2-29EF-8302-6CE36A43A450}"/>
              </a:ext>
            </a:extLst>
          </p:cNvPr>
          <p:cNvSpPr txBox="1">
            <a:spLocks/>
          </p:cNvSpPr>
          <p:nvPr/>
        </p:nvSpPr>
        <p:spPr>
          <a:xfrm>
            <a:off x="838200" y="768350"/>
            <a:ext cx="10515600" cy="1305515"/>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dirty="0">
                <a:solidFill>
                  <a:schemeClr val="tx2">
                    <a:lumMod val="90000"/>
                    <a:lumOff val="10000"/>
                  </a:schemeClr>
                </a:solidFill>
                <a:latin typeface="Arial" panose="020B0604020202020204" pitchFamily="34" charset="0"/>
                <a:cs typeface="Arial" panose="020B0604020202020204" pitchFamily="34" charset="0"/>
              </a:rPr>
              <a:t>Artificial Intelligence</a:t>
            </a:r>
          </a:p>
        </p:txBody>
      </p:sp>
      <p:sp>
        <p:nvSpPr>
          <p:cNvPr id="8" name="TextBox 7">
            <a:extLst>
              <a:ext uri="{FF2B5EF4-FFF2-40B4-BE49-F238E27FC236}">
                <a16:creationId xmlns:a16="http://schemas.microsoft.com/office/drawing/2014/main" id="{8858ACA1-1AA8-1C54-3BAB-92EC090AD601}"/>
              </a:ext>
            </a:extLst>
          </p:cNvPr>
          <p:cNvSpPr txBox="1"/>
          <p:nvPr/>
        </p:nvSpPr>
        <p:spPr>
          <a:xfrm>
            <a:off x="899160" y="2295435"/>
            <a:ext cx="5356860" cy="2862322"/>
          </a:xfrm>
          <a:prstGeom prst="rect">
            <a:avLst/>
          </a:prstGeom>
          <a:noFill/>
        </p:spPr>
        <p:txBody>
          <a:bodyPr wrap="square">
            <a:spAutoFit/>
          </a:bodyPr>
          <a:lstStyle/>
          <a:p>
            <a:pPr>
              <a:buNone/>
            </a:pPr>
            <a:r>
              <a:rPr lang="en-US" sz="3600" u="sng" dirty="0">
                <a:solidFill>
                  <a:schemeClr val="tx2">
                    <a:lumMod val="90000"/>
                    <a:lumOff val="10000"/>
                  </a:schemeClr>
                </a:solidFill>
                <a:latin typeface="Arial" panose="020B0604020202020204" pitchFamily="34" charset="0"/>
                <a:cs typeface="Arial" panose="020B0604020202020204" pitchFamily="34" charset="0"/>
              </a:rPr>
              <a:t>Opportunities</a:t>
            </a:r>
          </a:p>
          <a:p>
            <a:pPr>
              <a:buNone/>
            </a:pPr>
            <a:endParaRPr lang="en-US" sz="3600" dirty="0">
              <a:solidFill>
                <a:schemeClr val="tx2">
                  <a:lumMod val="90000"/>
                  <a:lumOff val="10000"/>
                </a:schemeClr>
              </a:solidFill>
              <a:latin typeface="Arial" panose="020B0604020202020204" pitchFamily="34" charset="0"/>
              <a:cs typeface="Arial" panose="020B0604020202020204" pitchFamily="34" charset="0"/>
            </a:endParaRP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Better captions</a:t>
            </a: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Faster translation</a:t>
            </a: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Improved access</a:t>
            </a:r>
          </a:p>
        </p:txBody>
      </p:sp>
      <p:sp>
        <p:nvSpPr>
          <p:cNvPr id="10" name="TextBox 9">
            <a:extLst>
              <a:ext uri="{FF2B5EF4-FFF2-40B4-BE49-F238E27FC236}">
                <a16:creationId xmlns:a16="http://schemas.microsoft.com/office/drawing/2014/main" id="{6D3A59EB-B7AA-8EDC-BE8C-BC87D83E7973}"/>
              </a:ext>
            </a:extLst>
          </p:cNvPr>
          <p:cNvSpPr txBox="1"/>
          <p:nvPr/>
        </p:nvSpPr>
        <p:spPr>
          <a:xfrm>
            <a:off x="6355080" y="2295435"/>
            <a:ext cx="4998720" cy="3970318"/>
          </a:xfrm>
          <a:prstGeom prst="rect">
            <a:avLst/>
          </a:prstGeom>
          <a:noFill/>
        </p:spPr>
        <p:txBody>
          <a:bodyPr wrap="square">
            <a:spAutoFit/>
          </a:bodyPr>
          <a:lstStyle/>
          <a:p>
            <a:pPr>
              <a:buNone/>
            </a:pPr>
            <a:r>
              <a:rPr lang="en-US" sz="3600" u="sng" dirty="0">
                <a:solidFill>
                  <a:schemeClr val="tx2">
                    <a:lumMod val="90000"/>
                    <a:lumOff val="10000"/>
                  </a:schemeClr>
                </a:solidFill>
                <a:latin typeface="Arial" panose="020B0604020202020204" pitchFamily="34" charset="0"/>
                <a:cs typeface="Arial" panose="020B0604020202020204" pitchFamily="34" charset="0"/>
              </a:rPr>
              <a:t>Challenges</a:t>
            </a:r>
          </a:p>
          <a:p>
            <a:pPr>
              <a:buNone/>
            </a:pPr>
            <a:endParaRPr lang="en-US" sz="3600" dirty="0">
              <a:solidFill>
                <a:schemeClr val="tx2">
                  <a:lumMod val="90000"/>
                  <a:lumOff val="10000"/>
                </a:schemeClr>
              </a:solidFill>
              <a:latin typeface="Arial" panose="020B0604020202020204" pitchFamily="34" charset="0"/>
              <a:cs typeface="Arial" panose="020B0604020202020204" pitchFamily="34" charset="0"/>
            </a:endParaRP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Accuracy</a:t>
            </a: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Privacy</a:t>
            </a: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Medical errors</a:t>
            </a: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Legal reliability</a:t>
            </a:r>
          </a:p>
          <a:p>
            <a:pPr>
              <a:buNone/>
            </a:pPr>
            <a:r>
              <a:rPr lang="en-US" sz="3600" dirty="0">
                <a:solidFill>
                  <a:schemeClr val="tx2">
                    <a:lumMod val="90000"/>
                    <a:lumOff val="10000"/>
                  </a:schemeClr>
                </a:solidFill>
                <a:latin typeface="Arial" panose="020B0604020202020204" pitchFamily="34" charset="0"/>
                <a:cs typeface="Arial" panose="020B0604020202020204" pitchFamily="34" charset="0"/>
              </a:rPr>
              <a:t>✘ Human oversight</a:t>
            </a:r>
          </a:p>
        </p:txBody>
      </p:sp>
    </p:spTree>
    <p:extLst>
      <p:ext uri="{BB962C8B-B14F-4D97-AF65-F5344CB8AC3E}">
        <p14:creationId xmlns:p14="http://schemas.microsoft.com/office/powerpoint/2010/main" val="103705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D1ABB-63AA-2847-44A7-01C008CC8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B1EA4-8BE5-5746-DC18-3AF28A9A7B20}"/>
              </a:ext>
            </a:extLst>
          </p:cNvPr>
          <p:cNvSpPr>
            <a:spLocks noGrp="1"/>
          </p:cNvSpPr>
          <p:nvPr>
            <p:ph type="title"/>
          </p:nvPr>
        </p:nvSpPr>
        <p:spPr>
          <a:xfrm>
            <a:off x="831850" y="768350"/>
            <a:ext cx="10515600" cy="1305515"/>
          </a:xfrm>
          <a:solidFill>
            <a:srgbClr val="FFFF00"/>
          </a:solidFill>
        </p:spPr>
        <p:txBody>
          <a:body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Healthcare</a:t>
            </a:r>
          </a:p>
        </p:txBody>
      </p:sp>
      <p:sp>
        <p:nvSpPr>
          <p:cNvPr id="3" name="Text Placeholder 2">
            <a:extLst>
              <a:ext uri="{FF2B5EF4-FFF2-40B4-BE49-F238E27FC236}">
                <a16:creationId xmlns:a16="http://schemas.microsoft.com/office/drawing/2014/main" id="{937F57CC-6D29-9C83-25DC-B064B55103D2}"/>
              </a:ext>
            </a:extLst>
          </p:cNvPr>
          <p:cNvSpPr>
            <a:spLocks noGrp="1"/>
          </p:cNvSpPr>
          <p:nvPr>
            <p:ph type="body" idx="1"/>
          </p:nvPr>
        </p:nvSpPr>
        <p:spPr>
          <a:xfrm>
            <a:off x="831850" y="2236879"/>
            <a:ext cx="10515600" cy="3852771"/>
          </a:xfrm>
        </p:spPr>
        <p:txBody>
          <a:bodyPr>
            <a:normAutofit fontScale="92500" lnSpcReduction="10000"/>
          </a:bodyPr>
          <a:lstStyle/>
          <a:p>
            <a:pPr marL="342900" indent="-342900">
              <a:buFont typeface="Arial" panose="020B0604020202020204" pitchFamily="34" charset="0"/>
              <a:buChar char="•"/>
            </a:pPr>
            <a:endParaRPr lang="en-US" dirty="0">
              <a:solidFill>
                <a:schemeClr val="tx2">
                  <a:lumMod val="90000"/>
                  <a:lumOff val="10000"/>
                </a:schemeClr>
              </a:solidFill>
              <a:latin typeface="Arial" panose="020B0604020202020204" pitchFamily="34" charset="0"/>
              <a:cs typeface="Arial" panose="020B0604020202020204" pitchFamily="34" charset="0"/>
            </a:endParaRPr>
          </a:p>
          <a:p>
            <a:pPr algn="ctr"/>
            <a:r>
              <a:rPr lang="en-US" sz="4400" dirty="0">
                <a:solidFill>
                  <a:schemeClr val="tx2">
                    <a:lumMod val="90000"/>
                    <a:lumOff val="10000"/>
                  </a:schemeClr>
                </a:solidFill>
                <a:latin typeface="Arial" panose="020B0604020202020204" pitchFamily="34" charset="0"/>
                <a:cs typeface="Arial" panose="020B0604020202020204" pitchFamily="34" charset="0"/>
              </a:rPr>
              <a:t>Recent focus areas:</a:t>
            </a:r>
          </a:p>
          <a:p>
            <a:pPr marL="342900" indent="-342900">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Effective communication </a:t>
            </a:r>
          </a:p>
          <a:p>
            <a:pPr marL="342900" indent="-342900">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Hospital accessibility </a:t>
            </a:r>
          </a:p>
          <a:p>
            <a:pPr marL="342900" indent="-342900">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Emergency departments </a:t>
            </a:r>
          </a:p>
          <a:p>
            <a:pPr marL="342900" indent="-342900">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Telehealth </a:t>
            </a:r>
          </a:p>
          <a:p>
            <a:pPr marL="342900" indent="-342900">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Accessible patient portals </a:t>
            </a:r>
          </a:p>
          <a:p>
            <a:pPr marL="342900" indent="-342900">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Communication planning</a:t>
            </a:r>
          </a:p>
          <a:p>
            <a:pPr marL="342900" indent="-342900">
              <a:buFont typeface="Arial" panose="020B0604020202020204" pitchFamily="34" charset="0"/>
              <a:buChar char="•"/>
            </a:pPr>
            <a:endParaRPr lang="en-US" dirty="0">
              <a:solidFill>
                <a:schemeClr val="tx2">
                  <a:lumMod val="90000"/>
                  <a:lumOff val="10000"/>
                </a:schemeClr>
              </a:solidFill>
            </a:endParaRPr>
          </a:p>
        </p:txBody>
      </p:sp>
    </p:spTree>
    <p:extLst>
      <p:ext uri="{BB962C8B-B14F-4D97-AF65-F5344CB8AC3E}">
        <p14:creationId xmlns:p14="http://schemas.microsoft.com/office/powerpoint/2010/main" val="2642435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0CF1F-2ABF-C1AB-3527-B59A387EF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E24F5F-006F-53B0-F23C-35C1C5D82FA7}"/>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Virginia Policy Watch</a:t>
            </a:r>
          </a:p>
        </p:txBody>
      </p:sp>
      <p:sp>
        <p:nvSpPr>
          <p:cNvPr id="3" name="Text Placeholder 2">
            <a:extLst>
              <a:ext uri="{FF2B5EF4-FFF2-40B4-BE49-F238E27FC236}">
                <a16:creationId xmlns:a16="http://schemas.microsoft.com/office/drawing/2014/main" id="{9ABF2E99-8C39-9518-5EA2-A270ECD7E276}"/>
              </a:ext>
            </a:extLst>
          </p:cNvPr>
          <p:cNvSpPr>
            <a:spLocks noGrp="1"/>
          </p:cNvSpPr>
          <p:nvPr>
            <p:ph type="body" idx="1"/>
          </p:nvPr>
        </p:nvSpPr>
        <p:spPr>
          <a:xfrm>
            <a:off x="831850" y="2478704"/>
            <a:ext cx="3930650" cy="4112596"/>
          </a:xfrm>
          <a:solidFill>
            <a:srgbClr val="FFFF00"/>
          </a:solidFill>
        </p:spPr>
        <p:txBody>
          <a:bodyPr>
            <a:normAutofit/>
          </a:bodyPr>
          <a:lstStyle/>
          <a:p>
            <a:r>
              <a:rPr lang="en-US" sz="4400" b="1" dirty="0">
                <a:solidFill>
                  <a:schemeClr val="tx2">
                    <a:lumMod val="90000"/>
                    <a:lumOff val="10000"/>
                  </a:schemeClr>
                </a:solidFill>
                <a:latin typeface="Arial" panose="020B0604020202020204" pitchFamily="34" charset="0"/>
                <a:cs typeface="Arial" panose="020B0604020202020204" pitchFamily="34" charset="0"/>
              </a:rPr>
              <a:t>Virginia’s Open Caption Law </a:t>
            </a:r>
          </a:p>
          <a:p>
            <a:r>
              <a:rPr lang="en-US" sz="4400" b="1" dirty="0">
                <a:solidFill>
                  <a:schemeClr val="tx2">
                    <a:lumMod val="90000"/>
                    <a:lumOff val="10000"/>
                  </a:schemeClr>
                </a:solidFill>
                <a:latin typeface="Arial" panose="020B0604020202020204" pitchFamily="34" charset="0"/>
                <a:cs typeface="Arial" panose="020B0604020202020204" pitchFamily="34" charset="0"/>
              </a:rPr>
              <a:t>(HB 602)</a:t>
            </a:r>
            <a:endParaRPr lang="en-US" sz="44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9A4192C0-10F5-9B10-1532-92C52CF8E7C2}"/>
              </a:ext>
            </a:extLst>
          </p:cNvPr>
          <p:cNvSpPr txBox="1">
            <a:spLocks/>
          </p:cNvSpPr>
          <p:nvPr/>
        </p:nvSpPr>
        <p:spPr>
          <a:xfrm>
            <a:off x="5361132" y="623074"/>
            <a:ext cx="5999018" cy="18538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4400" dirty="0">
                <a:solidFill>
                  <a:schemeClr val="tx2">
                    <a:lumMod val="90000"/>
                    <a:lumOff val="10000"/>
                  </a:schemeClr>
                </a:solidFill>
                <a:latin typeface="Arial" panose="020B0604020202020204" pitchFamily="34" charset="0"/>
                <a:cs typeface="Arial" panose="020B0604020202020204" pitchFamily="34" charset="0"/>
              </a:rPr>
              <a:t>One of Virginia’s biggest accessibility victories!</a:t>
            </a:r>
          </a:p>
        </p:txBody>
      </p:sp>
      <p:pic>
        <p:nvPicPr>
          <p:cNvPr id="8" name="Picture 7">
            <a:extLst>
              <a:ext uri="{FF2B5EF4-FFF2-40B4-BE49-F238E27FC236}">
                <a16:creationId xmlns:a16="http://schemas.microsoft.com/office/drawing/2014/main" id="{FBFB9BBA-8833-BE2B-CC09-0712133E1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744" y="2570144"/>
            <a:ext cx="4021156" cy="4021156"/>
          </a:xfrm>
          <a:prstGeom prst="rect">
            <a:avLst/>
          </a:prstGeom>
        </p:spPr>
      </p:pic>
    </p:spTree>
    <p:extLst>
      <p:ext uri="{BB962C8B-B14F-4D97-AF65-F5344CB8AC3E}">
        <p14:creationId xmlns:p14="http://schemas.microsoft.com/office/powerpoint/2010/main" val="325154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E4EFA-0291-BC5D-9F1B-0C4F59BD9A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8C751-4F88-19F2-FA4E-CFFF7052AA59}"/>
              </a:ext>
            </a:extLst>
          </p:cNvPr>
          <p:cNvSpPr>
            <a:spLocks noGrp="1"/>
          </p:cNvSpPr>
          <p:nvPr>
            <p:ph type="title"/>
          </p:nvPr>
        </p:nvSpPr>
        <p:spPr>
          <a:xfrm rot="10800000">
            <a:off x="716279" y="556395"/>
            <a:ext cx="2141220" cy="5610086"/>
          </a:xfrm>
        </p:spPr>
        <p:txBody>
          <a:bodyPr vert="vert">
            <a:normAutofit/>
          </a:bodyPr>
          <a:lstStyle/>
          <a:p>
            <a:pPr algn="ctr"/>
            <a:r>
              <a:rPr lang="en-US" b="1" dirty="0">
                <a:solidFill>
                  <a:schemeClr val="tx2">
                    <a:lumMod val="90000"/>
                    <a:lumOff val="10000"/>
                  </a:schemeClr>
                </a:solidFill>
              </a:rPr>
              <a:t>Virginia’s Open Caption Law </a:t>
            </a:r>
          </a:p>
        </p:txBody>
      </p:sp>
      <p:sp>
        <p:nvSpPr>
          <p:cNvPr id="3" name="Text Placeholder 2">
            <a:extLst>
              <a:ext uri="{FF2B5EF4-FFF2-40B4-BE49-F238E27FC236}">
                <a16:creationId xmlns:a16="http://schemas.microsoft.com/office/drawing/2014/main" id="{CB005E02-DC13-B498-55CD-EF358FCEDB05}"/>
              </a:ext>
            </a:extLst>
          </p:cNvPr>
          <p:cNvSpPr>
            <a:spLocks noGrp="1"/>
          </p:cNvSpPr>
          <p:nvPr>
            <p:ph type="body" idx="1"/>
          </p:nvPr>
        </p:nvSpPr>
        <p:spPr>
          <a:xfrm>
            <a:off x="3048000" y="691519"/>
            <a:ext cx="7642860" cy="1365881"/>
          </a:xfrm>
          <a:solidFill>
            <a:srgbClr val="FFFF00"/>
          </a:solidFill>
        </p:spPr>
        <p:txBody>
          <a:bodyPr>
            <a:normAutofit/>
          </a:bodyPr>
          <a:lstStyle/>
          <a:p>
            <a:pPr algn="ctr"/>
            <a:r>
              <a:rPr lang="en-US" sz="4400" dirty="0">
                <a:solidFill>
                  <a:schemeClr val="tx2">
                    <a:lumMod val="90000"/>
                    <a:lumOff val="10000"/>
                  </a:schemeClr>
                </a:solidFill>
              </a:rPr>
              <a:t>What the Law says: </a:t>
            </a:r>
            <a:endParaRPr lang="en-US" sz="44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C998685E-6D69-4420-5E17-8942BF7BBDD4}"/>
              </a:ext>
            </a:extLst>
          </p:cNvPr>
          <p:cNvSpPr txBox="1">
            <a:spLocks/>
          </p:cNvSpPr>
          <p:nvPr/>
        </p:nvSpPr>
        <p:spPr>
          <a:xfrm>
            <a:off x="3116580" y="2268536"/>
            <a:ext cx="7642860" cy="42999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b="1" dirty="0">
                <a:solidFill>
                  <a:schemeClr val="tx2">
                    <a:lumMod val="90000"/>
                    <a:lumOff val="10000"/>
                  </a:schemeClr>
                </a:solidFill>
              </a:rPr>
              <a:t>Effective July 1, 2026</a:t>
            </a:r>
            <a:endParaRPr lang="en-US" dirty="0">
              <a:solidFill>
                <a:schemeClr val="tx2">
                  <a:lumMod val="90000"/>
                  <a:lumOff val="10000"/>
                </a:schemeClr>
              </a:solidFill>
            </a:endParaRPr>
          </a:p>
          <a:p>
            <a:pPr marL="342900" indent="-342900">
              <a:buFont typeface="Arial" panose="020B0604020202020204" pitchFamily="34" charset="0"/>
              <a:buChar char="•"/>
            </a:pPr>
            <a:r>
              <a:rPr lang="en-US" dirty="0">
                <a:solidFill>
                  <a:schemeClr val="tx2">
                    <a:lumMod val="90000"/>
                    <a:lumOff val="10000"/>
                  </a:schemeClr>
                </a:solidFill>
              </a:rPr>
              <a:t>Covered movie theaters in Virginia must offer regularly scheduled open-caption showings. </a:t>
            </a:r>
          </a:p>
          <a:p>
            <a:pPr marL="342900" indent="-342900">
              <a:buFont typeface="Arial" panose="020B0604020202020204" pitchFamily="34" charset="0"/>
              <a:buChar char="•"/>
            </a:pPr>
            <a:r>
              <a:rPr lang="en-US" dirty="0">
                <a:solidFill>
                  <a:schemeClr val="tx2">
                    <a:lumMod val="90000"/>
                    <a:lumOff val="10000"/>
                  </a:schemeClr>
                </a:solidFill>
              </a:rPr>
              <a:t>Open-caption showtimes must be clearly identified in theater listings and online. </a:t>
            </a:r>
          </a:p>
          <a:p>
            <a:pPr marL="342900" indent="-342900">
              <a:buFont typeface="Arial" panose="020B0604020202020204" pitchFamily="34" charset="0"/>
              <a:buChar char="•"/>
            </a:pPr>
            <a:r>
              <a:rPr lang="en-US" dirty="0">
                <a:solidFill>
                  <a:schemeClr val="tx2">
                    <a:lumMod val="90000"/>
                    <a:lumOff val="10000"/>
                  </a:schemeClr>
                </a:solidFill>
              </a:rPr>
              <a:t>Open captions are displayed on the movie screen for everyone to see. </a:t>
            </a:r>
          </a:p>
          <a:p>
            <a:pPr marL="342900" indent="-342900">
              <a:buFont typeface="Arial" panose="020B0604020202020204" pitchFamily="34" charset="0"/>
              <a:buChar char="•"/>
            </a:pPr>
            <a:r>
              <a:rPr lang="en-US" dirty="0">
                <a:solidFill>
                  <a:schemeClr val="tx2">
                    <a:lumMod val="90000"/>
                    <a:lumOff val="10000"/>
                  </a:schemeClr>
                </a:solidFill>
              </a:rPr>
              <a:t>This law builds on existing accessibility requirements and expands opportunities for moviegoers who rely on captions.</a:t>
            </a:r>
          </a:p>
        </p:txBody>
      </p:sp>
    </p:spTree>
    <p:extLst>
      <p:ext uri="{BB962C8B-B14F-4D97-AF65-F5344CB8AC3E}">
        <p14:creationId xmlns:p14="http://schemas.microsoft.com/office/powerpoint/2010/main" val="954207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98450-8B57-1C44-3E11-5B6B89AF5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C0C40-7C47-9922-4F47-3C985BE5BB0B}"/>
              </a:ext>
            </a:extLst>
          </p:cNvPr>
          <p:cNvSpPr>
            <a:spLocks noGrp="1"/>
          </p:cNvSpPr>
          <p:nvPr>
            <p:ph type="title"/>
          </p:nvPr>
        </p:nvSpPr>
        <p:spPr>
          <a:xfrm rot="10800000">
            <a:off x="716279" y="556395"/>
            <a:ext cx="2141220" cy="5610086"/>
          </a:xfrm>
        </p:spPr>
        <p:txBody>
          <a:bodyPr vert="vert">
            <a:normAutofit/>
          </a:bodyPr>
          <a:lstStyle/>
          <a:p>
            <a:pPr algn="ctr"/>
            <a:r>
              <a:rPr lang="en-US" b="1" dirty="0">
                <a:solidFill>
                  <a:schemeClr val="tx2">
                    <a:lumMod val="90000"/>
                    <a:lumOff val="10000"/>
                  </a:schemeClr>
                </a:solidFill>
              </a:rPr>
              <a:t>Virginia’s Open Caption Law </a:t>
            </a:r>
          </a:p>
        </p:txBody>
      </p:sp>
      <p:sp>
        <p:nvSpPr>
          <p:cNvPr id="3" name="Text Placeholder 2">
            <a:extLst>
              <a:ext uri="{FF2B5EF4-FFF2-40B4-BE49-F238E27FC236}">
                <a16:creationId xmlns:a16="http://schemas.microsoft.com/office/drawing/2014/main" id="{77C1C23A-135A-53FD-F82A-A32E4F240665}"/>
              </a:ext>
            </a:extLst>
          </p:cNvPr>
          <p:cNvSpPr>
            <a:spLocks noGrp="1"/>
          </p:cNvSpPr>
          <p:nvPr>
            <p:ph type="body" idx="1"/>
          </p:nvPr>
        </p:nvSpPr>
        <p:spPr>
          <a:xfrm>
            <a:off x="3048000" y="691519"/>
            <a:ext cx="7642860" cy="1365881"/>
          </a:xfrm>
          <a:solidFill>
            <a:srgbClr val="FFFF00"/>
          </a:solidFill>
        </p:spPr>
        <p:txBody>
          <a:bodyPr>
            <a:normAutofit/>
          </a:bodyPr>
          <a:lstStyle/>
          <a:p>
            <a:pPr algn="ctr"/>
            <a:r>
              <a:rPr lang="en-US" sz="4400" dirty="0">
                <a:solidFill>
                  <a:schemeClr val="tx2">
                    <a:lumMod val="90000"/>
                    <a:lumOff val="10000"/>
                  </a:schemeClr>
                </a:solidFill>
              </a:rPr>
              <a:t>What this Means for our Community: </a:t>
            </a:r>
            <a:endParaRPr lang="en-US" sz="44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8DF48BE9-3415-4350-9B99-7DE010898B6B}"/>
              </a:ext>
            </a:extLst>
          </p:cNvPr>
          <p:cNvSpPr txBox="1">
            <a:spLocks/>
          </p:cNvSpPr>
          <p:nvPr/>
        </p:nvSpPr>
        <p:spPr>
          <a:xfrm>
            <a:off x="3116580" y="2268536"/>
            <a:ext cx="7642860" cy="42999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marL="342900" indent="-342900">
              <a:buFont typeface="Arial" panose="020B0604020202020204" pitchFamily="34" charset="0"/>
              <a:buChar char="•"/>
            </a:pPr>
            <a:r>
              <a:rPr lang="en-US" dirty="0">
                <a:solidFill>
                  <a:schemeClr val="tx2">
                    <a:lumMod val="90000"/>
                    <a:lumOff val="10000"/>
                  </a:schemeClr>
                </a:solidFill>
              </a:rPr>
              <a:t>More opportunities to enjoy movies without requesting special equipment. </a:t>
            </a:r>
          </a:p>
          <a:p>
            <a:pPr marL="342900" indent="-342900">
              <a:buFont typeface="Arial" panose="020B0604020202020204" pitchFamily="34" charset="0"/>
              <a:buChar char="•"/>
            </a:pPr>
            <a:r>
              <a:rPr lang="en-US" dirty="0">
                <a:solidFill>
                  <a:schemeClr val="tx2">
                    <a:lumMod val="90000"/>
                    <a:lumOff val="10000"/>
                  </a:schemeClr>
                </a:solidFill>
              </a:rPr>
              <a:t>Easier to attend movies with hearing family and friends. </a:t>
            </a:r>
          </a:p>
          <a:p>
            <a:pPr marL="342900" indent="-342900">
              <a:buFont typeface="Arial" panose="020B0604020202020204" pitchFamily="34" charset="0"/>
              <a:buChar char="•"/>
            </a:pPr>
            <a:r>
              <a:rPr lang="en-US" dirty="0">
                <a:solidFill>
                  <a:schemeClr val="tx2">
                    <a:lumMod val="90000"/>
                    <a:lumOff val="10000"/>
                  </a:schemeClr>
                </a:solidFill>
              </a:rPr>
              <a:t>Greater independence and spontaneity when planning a movie outing. </a:t>
            </a:r>
          </a:p>
          <a:p>
            <a:pPr marL="342900" indent="-342900">
              <a:buFont typeface="Arial" panose="020B0604020202020204" pitchFamily="34" charset="0"/>
              <a:buChar char="•"/>
            </a:pPr>
            <a:r>
              <a:rPr lang="en-US" dirty="0">
                <a:solidFill>
                  <a:schemeClr val="tx2">
                    <a:lumMod val="90000"/>
                    <a:lumOff val="10000"/>
                  </a:schemeClr>
                </a:solidFill>
              </a:rPr>
              <a:t>A recognition that open captions benefit many people—not just those who are Deaf or hard of hearing. </a:t>
            </a:r>
          </a:p>
          <a:p>
            <a:pPr marL="342900" indent="-342900">
              <a:buFont typeface="Arial" panose="020B0604020202020204" pitchFamily="34" charset="0"/>
              <a:buChar char="•"/>
            </a:pPr>
            <a:r>
              <a:rPr lang="en-US" dirty="0">
                <a:solidFill>
                  <a:schemeClr val="tx2">
                    <a:lumMod val="90000"/>
                    <a:lumOff val="10000"/>
                  </a:schemeClr>
                </a:solidFill>
              </a:rPr>
              <a:t>If theaters aren't complying, community feedback helps improve implementation.</a:t>
            </a:r>
          </a:p>
        </p:txBody>
      </p:sp>
    </p:spTree>
    <p:extLst>
      <p:ext uri="{BB962C8B-B14F-4D97-AF65-F5344CB8AC3E}">
        <p14:creationId xmlns:p14="http://schemas.microsoft.com/office/powerpoint/2010/main" val="3407113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18193-C906-3CC2-953C-9872EC4DB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4238A-EC26-F4EE-EDF1-7DAA5010C26A}"/>
              </a:ext>
            </a:extLst>
          </p:cNvPr>
          <p:cNvSpPr>
            <a:spLocks noGrp="1"/>
          </p:cNvSpPr>
          <p:nvPr>
            <p:ph type="title"/>
          </p:nvPr>
        </p:nvSpPr>
        <p:spPr>
          <a:xfrm>
            <a:off x="831850" y="768350"/>
            <a:ext cx="10515600" cy="1593850"/>
          </a:xfrm>
          <a:solidFill>
            <a:srgbClr val="FFFF00"/>
          </a:solidFill>
        </p:spPr>
        <p:txBody>
          <a:bodyPr>
            <a:normAutofit fontScale="90000"/>
          </a:body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Other Virginia Changes You Should Know About:</a:t>
            </a:r>
          </a:p>
        </p:txBody>
      </p:sp>
      <p:sp>
        <p:nvSpPr>
          <p:cNvPr id="3" name="Text Placeholder 2">
            <a:extLst>
              <a:ext uri="{FF2B5EF4-FFF2-40B4-BE49-F238E27FC236}">
                <a16:creationId xmlns:a16="http://schemas.microsoft.com/office/drawing/2014/main" id="{8D97B295-AD56-6D3C-1DB0-08C53604BD9F}"/>
              </a:ext>
            </a:extLst>
          </p:cNvPr>
          <p:cNvSpPr>
            <a:spLocks noGrp="1"/>
          </p:cNvSpPr>
          <p:nvPr>
            <p:ph type="body" idx="1"/>
          </p:nvPr>
        </p:nvSpPr>
        <p:spPr>
          <a:xfrm>
            <a:off x="831850" y="2362200"/>
            <a:ext cx="10515600" cy="4351020"/>
          </a:xfrm>
        </p:spPr>
        <p:txBody>
          <a:bodyPr>
            <a:normAutofit fontScale="32500" lnSpcReduction="20000"/>
          </a:bodyPr>
          <a:lstStyle/>
          <a:p>
            <a:pPr marL="342900" indent="-342900">
              <a:buFont typeface="Arial" panose="020B0604020202020204" pitchFamily="34" charset="0"/>
              <a:buChar char="•"/>
            </a:pPr>
            <a:endParaRPr lang="en-US" dirty="0">
              <a:solidFill>
                <a:schemeClr val="tx2">
                  <a:lumMod val="90000"/>
                  <a:lumOff val="10000"/>
                </a:schemeClr>
              </a:solidFill>
              <a:latin typeface="Arial" panose="020B0604020202020204" pitchFamily="34" charset="0"/>
              <a:cs typeface="Arial" panose="020B0604020202020204" pitchFamily="34" charset="0"/>
            </a:endParaRPr>
          </a:p>
          <a:p>
            <a:r>
              <a:rPr lang="en-US" sz="6200" dirty="0">
                <a:solidFill>
                  <a:schemeClr val="tx2">
                    <a:lumMod val="90000"/>
                    <a:lumOff val="10000"/>
                  </a:schemeClr>
                </a:solidFill>
                <a:latin typeface="Arial" panose="020B0604020202020204" pitchFamily="34" charset="0"/>
                <a:cs typeface="Arial" panose="020B0604020202020204" pitchFamily="34" charset="0"/>
              </a:rPr>
              <a:t>✅ Employment &amp; Worker Protections</a:t>
            </a:r>
            <a:br>
              <a:rPr lang="en-US" sz="6200" dirty="0">
                <a:solidFill>
                  <a:schemeClr val="tx2">
                    <a:lumMod val="90000"/>
                    <a:lumOff val="10000"/>
                  </a:schemeClr>
                </a:solidFill>
                <a:latin typeface="Arial" panose="020B0604020202020204" pitchFamily="34" charset="0"/>
                <a:cs typeface="Arial" panose="020B0604020202020204" pitchFamily="34" charset="0"/>
              </a:rPr>
            </a:br>
            <a:r>
              <a:rPr lang="en-US" sz="6200" dirty="0">
                <a:solidFill>
                  <a:schemeClr val="tx2">
                    <a:lumMod val="90000"/>
                    <a:lumOff val="10000"/>
                  </a:schemeClr>
                </a:solidFill>
                <a:latin typeface="Arial" panose="020B0604020202020204" pitchFamily="34" charset="0"/>
                <a:cs typeface="Arial" panose="020B0604020202020204" pitchFamily="34" charset="0"/>
              </a:rPr>
              <a:t>	</a:t>
            </a:r>
            <a:r>
              <a:rPr lang="en-US" sz="6200" b="1" dirty="0">
                <a:solidFill>
                  <a:schemeClr val="tx2">
                    <a:lumMod val="90000"/>
                    <a:lumOff val="10000"/>
                  </a:schemeClr>
                </a:solidFill>
                <a:latin typeface="Arial" panose="020B0604020202020204" pitchFamily="34" charset="0"/>
                <a:cs typeface="Arial" panose="020B0604020202020204" pitchFamily="34" charset="0"/>
              </a:rPr>
              <a:t>Disability accommodations and workplace access</a:t>
            </a:r>
            <a:endParaRPr lang="en-US" sz="6200" dirty="0">
              <a:solidFill>
                <a:schemeClr val="tx2">
                  <a:lumMod val="90000"/>
                  <a:lumOff val="10000"/>
                </a:schemeClr>
              </a:solidFill>
              <a:latin typeface="Arial" panose="020B0604020202020204" pitchFamily="34" charset="0"/>
              <a:cs typeface="Arial" panose="020B0604020202020204" pitchFamily="34" charset="0"/>
            </a:endParaRPr>
          </a:p>
          <a:p>
            <a:r>
              <a:rPr lang="en-US" sz="6200" dirty="0">
                <a:solidFill>
                  <a:schemeClr val="tx2">
                    <a:lumMod val="90000"/>
                    <a:lumOff val="10000"/>
                  </a:schemeClr>
                </a:solidFill>
                <a:latin typeface="Arial" panose="020B0604020202020204" pitchFamily="34" charset="0"/>
                <a:cs typeface="Arial" panose="020B0604020202020204" pitchFamily="34" charset="0"/>
              </a:rPr>
              <a:t>✅ Healthcare Access</a:t>
            </a:r>
            <a:br>
              <a:rPr lang="en-US" sz="6200" dirty="0">
                <a:solidFill>
                  <a:schemeClr val="tx2">
                    <a:lumMod val="90000"/>
                    <a:lumOff val="10000"/>
                  </a:schemeClr>
                </a:solidFill>
                <a:latin typeface="Arial" panose="020B0604020202020204" pitchFamily="34" charset="0"/>
                <a:cs typeface="Arial" panose="020B0604020202020204" pitchFamily="34" charset="0"/>
              </a:rPr>
            </a:br>
            <a:r>
              <a:rPr lang="en-US" sz="6200" dirty="0">
                <a:solidFill>
                  <a:schemeClr val="tx2">
                    <a:lumMod val="90000"/>
                    <a:lumOff val="10000"/>
                  </a:schemeClr>
                </a:solidFill>
                <a:latin typeface="Arial" panose="020B0604020202020204" pitchFamily="34" charset="0"/>
                <a:cs typeface="Arial" panose="020B0604020202020204" pitchFamily="34" charset="0"/>
              </a:rPr>
              <a:t>	</a:t>
            </a:r>
            <a:r>
              <a:rPr lang="en-US" sz="6200" b="1" dirty="0">
                <a:solidFill>
                  <a:schemeClr val="tx2">
                    <a:lumMod val="90000"/>
                    <a:lumOff val="10000"/>
                  </a:schemeClr>
                </a:solidFill>
                <a:latin typeface="Arial" panose="020B0604020202020204" pitchFamily="34" charset="0"/>
                <a:cs typeface="Arial" panose="020B0604020202020204" pitchFamily="34" charset="0"/>
              </a:rPr>
              <a:t>Communication access and accessible services</a:t>
            </a:r>
            <a:endParaRPr lang="en-US" sz="6200" dirty="0">
              <a:solidFill>
                <a:schemeClr val="tx2">
                  <a:lumMod val="90000"/>
                  <a:lumOff val="10000"/>
                </a:schemeClr>
              </a:solidFill>
              <a:latin typeface="Arial" panose="020B0604020202020204" pitchFamily="34" charset="0"/>
              <a:cs typeface="Arial" panose="020B0604020202020204" pitchFamily="34" charset="0"/>
            </a:endParaRPr>
          </a:p>
          <a:p>
            <a:r>
              <a:rPr lang="en-US" sz="6200" dirty="0">
                <a:solidFill>
                  <a:schemeClr val="tx2">
                    <a:lumMod val="90000"/>
                    <a:lumOff val="10000"/>
                  </a:schemeClr>
                </a:solidFill>
                <a:latin typeface="Arial" panose="020B0604020202020204" pitchFamily="34" charset="0"/>
                <a:cs typeface="Arial" panose="020B0604020202020204" pitchFamily="34" charset="0"/>
              </a:rPr>
              <a:t>✅ Disability &amp; Aging Services</a:t>
            </a:r>
            <a:br>
              <a:rPr lang="en-US" sz="6200" dirty="0">
                <a:solidFill>
                  <a:schemeClr val="tx2">
                    <a:lumMod val="90000"/>
                    <a:lumOff val="10000"/>
                  </a:schemeClr>
                </a:solidFill>
                <a:latin typeface="Arial" panose="020B0604020202020204" pitchFamily="34" charset="0"/>
                <a:cs typeface="Arial" panose="020B0604020202020204" pitchFamily="34" charset="0"/>
              </a:rPr>
            </a:br>
            <a:r>
              <a:rPr lang="en-US" sz="6200" dirty="0">
                <a:solidFill>
                  <a:schemeClr val="tx2">
                    <a:lumMod val="90000"/>
                    <a:lumOff val="10000"/>
                  </a:schemeClr>
                </a:solidFill>
                <a:latin typeface="Arial" panose="020B0604020202020204" pitchFamily="34" charset="0"/>
                <a:cs typeface="Arial" panose="020B0604020202020204" pitchFamily="34" charset="0"/>
              </a:rPr>
              <a:t>	</a:t>
            </a:r>
            <a:r>
              <a:rPr lang="en-US" sz="6200" b="1" dirty="0">
                <a:solidFill>
                  <a:schemeClr val="tx2">
                    <a:lumMod val="90000"/>
                    <a:lumOff val="10000"/>
                  </a:schemeClr>
                </a:solidFill>
                <a:latin typeface="Arial" panose="020B0604020202020204" pitchFamily="34" charset="0"/>
                <a:cs typeface="Arial" panose="020B0604020202020204" pitchFamily="34" charset="0"/>
              </a:rPr>
              <a:t>Community-based supports and independence</a:t>
            </a:r>
            <a:endParaRPr lang="en-US" sz="6200" dirty="0">
              <a:solidFill>
                <a:schemeClr val="tx2">
                  <a:lumMod val="90000"/>
                  <a:lumOff val="10000"/>
                </a:schemeClr>
              </a:solidFill>
              <a:latin typeface="Arial" panose="020B0604020202020204" pitchFamily="34" charset="0"/>
              <a:cs typeface="Arial" panose="020B0604020202020204" pitchFamily="34" charset="0"/>
            </a:endParaRPr>
          </a:p>
          <a:p>
            <a:r>
              <a:rPr lang="en-US" sz="6200" dirty="0">
                <a:solidFill>
                  <a:schemeClr val="tx2">
                    <a:lumMod val="90000"/>
                    <a:lumOff val="10000"/>
                  </a:schemeClr>
                </a:solidFill>
                <a:latin typeface="Arial" panose="020B0604020202020204" pitchFamily="34" charset="0"/>
                <a:cs typeface="Arial" panose="020B0604020202020204" pitchFamily="34" charset="0"/>
              </a:rPr>
              <a:t>✅ Education &amp; Transition Planning</a:t>
            </a:r>
            <a:br>
              <a:rPr lang="en-US" sz="6200" dirty="0">
                <a:solidFill>
                  <a:schemeClr val="tx2">
                    <a:lumMod val="90000"/>
                    <a:lumOff val="10000"/>
                  </a:schemeClr>
                </a:solidFill>
                <a:latin typeface="Arial" panose="020B0604020202020204" pitchFamily="34" charset="0"/>
                <a:cs typeface="Arial" panose="020B0604020202020204" pitchFamily="34" charset="0"/>
              </a:rPr>
            </a:br>
            <a:r>
              <a:rPr lang="en-US" sz="6200" dirty="0">
                <a:solidFill>
                  <a:schemeClr val="tx2">
                    <a:lumMod val="90000"/>
                    <a:lumOff val="10000"/>
                  </a:schemeClr>
                </a:solidFill>
                <a:latin typeface="Arial" panose="020B0604020202020204" pitchFamily="34" charset="0"/>
                <a:cs typeface="Arial" panose="020B0604020202020204" pitchFamily="34" charset="0"/>
              </a:rPr>
              <a:t>	</a:t>
            </a:r>
            <a:r>
              <a:rPr lang="en-US" sz="6200" b="1" dirty="0">
                <a:solidFill>
                  <a:schemeClr val="tx2">
                    <a:lumMod val="90000"/>
                    <a:lumOff val="10000"/>
                  </a:schemeClr>
                </a:solidFill>
                <a:latin typeface="Arial" panose="020B0604020202020204" pitchFamily="34" charset="0"/>
                <a:cs typeface="Arial" panose="020B0604020202020204" pitchFamily="34" charset="0"/>
              </a:rPr>
              <a:t>Supporting students with disabilities</a:t>
            </a:r>
            <a:endParaRPr lang="en-US" sz="6200" dirty="0">
              <a:solidFill>
                <a:schemeClr val="tx2">
                  <a:lumMod val="90000"/>
                  <a:lumOff val="10000"/>
                </a:schemeClr>
              </a:solidFill>
              <a:latin typeface="Arial" panose="020B0604020202020204" pitchFamily="34" charset="0"/>
              <a:cs typeface="Arial" panose="020B0604020202020204" pitchFamily="34" charset="0"/>
            </a:endParaRPr>
          </a:p>
          <a:p>
            <a:r>
              <a:rPr lang="en-US" sz="6200" dirty="0">
                <a:solidFill>
                  <a:schemeClr val="tx2">
                    <a:lumMod val="90000"/>
                    <a:lumOff val="10000"/>
                  </a:schemeClr>
                </a:solidFill>
                <a:latin typeface="Arial" panose="020B0604020202020204" pitchFamily="34" charset="0"/>
                <a:cs typeface="Arial" panose="020B0604020202020204" pitchFamily="34" charset="0"/>
              </a:rPr>
              <a:t>✅ Housing &amp; Consumer Protections</a:t>
            </a:r>
            <a:br>
              <a:rPr lang="en-US" sz="6200" dirty="0">
                <a:solidFill>
                  <a:schemeClr val="tx2">
                    <a:lumMod val="90000"/>
                    <a:lumOff val="10000"/>
                  </a:schemeClr>
                </a:solidFill>
                <a:latin typeface="Arial" panose="020B0604020202020204" pitchFamily="34" charset="0"/>
                <a:cs typeface="Arial" panose="020B0604020202020204" pitchFamily="34" charset="0"/>
              </a:rPr>
            </a:br>
            <a:r>
              <a:rPr lang="en-US" sz="6200" dirty="0">
                <a:solidFill>
                  <a:schemeClr val="tx2">
                    <a:lumMod val="90000"/>
                    <a:lumOff val="10000"/>
                  </a:schemeClr>
                </a:solidFill>
                <a:latin typeface="Arial" panose="020B0604020202020204" pitchFamily="34" charset="0"/>
                <a:cs typeface="Arial" panose="020B0604020202020204" pitchFamily="34" charset="0"/>
              </a:rPr>
              <a:t>	</a:t>
            </a:r>
            <a:r>
              <a:rPr lang="en-US" sz="6200" b="1" dirty="0">
                <a:solidFill>
                  <a:schemeClr val="tx2">
                    <a:lumMod val="90000"/>
                    <a:lumOff val="10000"/>
                  </a:schemeClr>
                </a:solidFill>
                <a:latin typeface="Arial" panose="020B0604020202020204" pitchFamily="34" charset="0"/>
                <a:cs typeface="Arial" panose="020B0604020202020204" pitchFamily="34" charset="0"/>
              </a:rPr>
              <a:t>Accessibility and fair access</a:t>
            </a:r>
            <a:endParaRPr lang="en-US" sz="6200" dirty="0">
              <a:solidFill>
                <a:schemeClr val="tx2">
                  <a:lumMod val="90000"/>
                  <a:lumOff val="10000"/>
                </a:schemeClr>
              </a:solidFill>
              <a:latin typeface="Arial" panose="020B0604020202020204" pitchFamily="34" charset="0"/>
              <a:cs typeface="Arial" panose="020B0604020202020204" pitchFamily="34" charset="0"/>
            </a:endParaRPr>
          </a:p>
          <a:p>
            <a:r>
              <a:rPr lang="en-US" sz="6200" dirty="0">
                <a:solidFill>
                  <a:schemeClr val="tx2">
                    <a:lumMod val="90000"/>
                    <a:lumOff val="10000"/>
                  </a:schemeClr>
                </a:solidFill>
                <a:latin typeface="Arial" panose="020B0604020202020204" pitchFamily="34" charset="0"/>
                <a:cs typeface="Arial" panose="020B0604020202020204" pitchFamily="34" charset="0"/>
              </a:rPr>
              <a:t>✅ Emergency Preparedness</a:t>
            </a:r>
            <a:br>
              <a:rPr lang="en-US" sz="6200" dirty="0">
                <a:solidFill>
                  <a:schemeClr val="tx2">
                    <a:lumMod val="90000"/>
                    <a:lumOff val="10000"/>
                  </a:schemeClr>
                </a:solidFill>
                <a:latin typeface="Arial" panose="020B0604020202020204" pitchFamily="34" charset="0"/>
                <a:cs typeface="Arial" panose="020B0604020202020204" pitchFamily="34" charset="0"/>
              </a:rPr>
            </a:br>
            <a:r>
              <a:rPr lang="en-US" sz="6200" dirty="0">
                <a:solidFill>
                  <a:schemeClr val="tx2">
                    <a:lumMod val="90000"/>
                    <a:lumOff val="10000"/>
                  </a:schemeClr>
                </a:solidFill>
                <a:latin typeface="Arial" panose="020B0604020202020204" pitchFamily="34" charset="0"/>
                <a:cs typeface="Arial" panose="020B0604020202020204" pitchFamily="34" charset="0"/>
              </a:rPr>
              <a:t>	</a:t>
            </a:r>
            <a:r>
              <a:rPr lang="en-US" sz="6200" b="1" dirty="0">
                <a:solidFill>
                  <a:schemeClr val="tx2">
                    <a:lumMod val="90000"/>
                    <a:lumOff val="10000"/>
                  </a:schemeClr>
                </a:solidFill>
                <a:latin typeface="Arial" panose="020B0604020202020204" pitchFamily="34" charset="0"/>
                <a:cs typeface="Arial" panose="020B0604020202020204" pitchFamily="34" charset="0"/>
              </a:rPr>
              <a:t>Accessible alerts and public information</a:t>
            </a:r>
            <a:endParaRPr lang="en-US" sz="6200" dirty="0">
              <a:solidFill>
                <a:schemeClr val="tx2">
                  <a:lumMod val="90000"/>
                  <a:lumOff val="10000"/>
                </a:schemeClr>
              </a:solidFill>
              <a:latin typeface="Arial" panose="020B0604020202020204" pitchFamily="34" charset="0"/>
              <a:cs typeface="Arial" panose="020B0604020202020204" pitchFamily="34" charset="0"/>
            </a:endParaRPr>
          </a:p>
          <a:p>
            <a:r>
              <a:rPr lang="en-US" sz="6200" dirty="0">
                <a:solidFill>
                  <a:schemeClr val="tx2">
                    <a:lumMod val="90000"/>
                    <a:lumOff val="10000"/>
                  </a:schemeClr>
                </a:solidFill>
                <a:latin typeface="Arial" panose="020B0604020202020204" pitchFamily="34" charset="0"/>
                <a:cs typeface="Arial" panose="020B0604020202020204" pitchFamily="34" charset="0"/>
              </a:rPr>
              <a:t>✅ State Programs &amp; Agency Decisions</a:t>
            </a:r>
            <a:br>
              <a:rPr lang="en-US" sz="6200" dirty="0">
                <a:solidFill>
                  <a:schemeClr val="tx2">
                    <a:lumMod val="90000"/>
                    <a:lumOff val="10000"/>
                  </a:schemeClr>
                </a:solidFill>
                <a:latin typeface="Arial" panose="020B0604020202020204" pitchFamily="34" charset="0"/>
                <a:cs typeface="Arial" panose="020B0604020202020204" pitchFamily="34" charset="0"/>
              </a:rPr>
            </a:br>
            <a:r>
              <a:rPr lang="en-US" sz="6200" dirty="0">
                <a:solidFill>
                  <a:schemeClr val="tx2">
                    <a:lumMod val="90000"/>
                    <a:lumOff val="10000"/>
                  </a:schemeClr>
                </a:solidFill>
                <a:latin typeface="Arial" panose="020B0604020202020204" pitchFamily="34" charset="0"/>
                <a:cs typeface="Arial" panose="020B0604020202020204" pitchFamily="34" charset="0"/>
              </a:rPr>
              <a:t>	</a:t>
            </a:r>
            <a:r>
              <a:rPr lang="en-US" sz="6200" b="1" dirty="0">
                <a:solidFill>
                  <a:schemeClr val="tx2">
                    <a:lumMod val="90000"/>
                    <a:lumOff val="10000"/>
                  </a:schemeClr>
                </a:solidFill>
                <a:latin typeface="Arial" panose="020B0604020202020204" pitchFamily="34" charset="0"/>
                <a:cs typeface="Arial" panose="020B0604020202020204" pitchFamily="34" charset="0"/>
              </a:rPr>
              <a:t>Budgets, regulations, and implementation</a:t>
            </a:r>
            <a:endParaRPr lang="en-US" sz="6200" dirty="0">
              <a:solidFill>
                <a:schemeClr val="tx2">
                  <a:lumMod val="90000"/>
                  <a:lumOff val="10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2">
                  <a:lumMod val="90000"/>
                  <a:lumOff val="10000"/>
                </a:schemeClr>
              </a:solidFill>
            </a:endParaRPr>
          </a:p>
        </p:txBody>
      </p:sp>
    </p:spTree>
    <p:extLst>
      <p:ext uri="{BB962C8B-B14F-4D97-AF65-F5344CB8AC3E}">
        <p14:creationId xmlns:p14="http://schemas.microsoft.com/office/powerpoint/2010/main" val="697707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B5699-AED9-045E-CF47-A31EFE1399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6B2F3-B74B-DC42-9C95-300A904CFB3B}"/>
              </a:ext>
            </a:extLst>
          </p:cNvPr>
          <p:cNvSpPr txBox="1">
            <a:spLocks/>
          </p:cNvSpPr>
          <p:nvPr/>
        </p:nvSpPr>
        <p:spPr>
          <a:xfrm>
            <a:off x="838200" y="387985"/>
            <a:ext cx="10515600" cy="854075"/>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What this Means for You</a:t>
            </a:r>
          </a:p>
        </p:txBody>
      </p:sp>
      <p:sp>
        <p:nvSpPr>
          <p:cNvPr id="4" name="TextBox 3">
            <a:extLst>
              <a:ext uri="{FF2B5EF4-FFF2-40B4-BE49-F238E27FC236}">
                <a16:creationId xmlns:a16="http://schemas.microsoft.com/office/drawing/2014/main" id="{20639CF7-73B8-FBB9-45A6-CF18C0230AC2}"/>
              </a:ext>
            </a:extLst>
          </p:cNvPr>
          <p:cNvSpPr txBox="1"/>
          <p:nvPr/>
        </p:nvSpPr>
        <p:spPr>
          <a:xfrm>
            <a:off x="914400" y="1359307"/>
            <a:ext cx="10515600" cy="4154984"/>
          </a:xfrm>
          <a:prstGeom prst="rect">
            <a:avLst/>
          </a:prstGeom>
          <a:noFill/>
        </p:spPr>
        <p:txBody>
          <a:bodyPr wrap="square">
            <a:spAutoFit/>
          </a:bodyPr>
          <a:lstStyle/>
          <a:p>
            <a:pPr algn="ctr">
              <a:buNone/>
            </a:pPr>
            <a:r>
              <a:rPr lang="en-US" sz="4000" b="1" dirty="0">
                <a:solidFill>
                  <a:schemeClr val="tx2">
                    <a:lumMod val="90000"/>
                    <a:lumOff val="10000"/>
                  </a:schemeClr>
                </a:solidFill>
                <a:latin typeface="Arial" panose="020B0604020202020204" pitchFamily="34" charset="0"/>
                <a:cs typeface="Arial" panose="020B0604020202020204" pitchFamily="34" charset="0"/>
              </a:rPr>
              <a:t>How these changes may affect:</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 </a:t>
            </a:r>
            <a:r>
              <a:rPr lang="en-US" sz="3200" dirty="0">
                <a:solidFill>
                  <a:schemeClr val="tx2">
                    <a:lumMod val="90000"/>
                    <a:lumOff val="10000"/>
                  </a:schemeClr>
                </a:solidFill>
                <a:latin typeface="Arial" panose="020B0604020202020204" pitchFamily="34" charset="0"/>
                <a:cs typeface="Arial" panose="020B0604020202020204" pitchFamily="34" charset="0"/>
              </a:rPr>
              <a:t>Individuals &amp; Families</a:t>
            </a:r>
          </a:p>
          <a:p>
            <a:pPr>
              <a:buFont typeface="Arial" panose="020B0604020202020204" pitchFamily="34" charset="0"/>
              <a:buChar char="•"/>
            </a:pPr>
            <a:r>
              <a:rPr lang="en-US" sz="3200" dirty="0">
                <a:solidFill>
                  <a:schemeClr val="tx2">
                    <a:lumMod val="90000"/>
                    <a:lumOff val="10000"/>
                  </a:schemeClr>
                </a:solidFill>
                <a:latin typeface="Arial" panose="020B0604020202020204" pitchFamily="34" charset="0"/>
                <a:cs typeface="Arial" panose="020B0604020202020204" pitchFamily="34" charset="0"/>
              </a:rPr>
              <a:t> Older Adults</a:t>
            </a:r>
          </a:p>
          <a:p>
            <a:pPr>
              <a:buFont typeface="Arial" panose="020B0604020202020204" pitchFamily="34" charset="0"/>
              <a:buChar char="•"/>
            </a:pPr>
            <a:r>
              <a:rPr lang="en-US" sz="3200" dirty="0">
                <a:solidFill>
                  <a:schemeClr val="tx2">
                    <a:lumMod val="90000"/>
                    <a:lumOff val="10000"/>
                  </a:schemeClr>
                </a:solidFill>
                <a:latin typeface="Arial" panose="020B0604020202020204" pitchFamily="34" charset="0"/>
                <a:cs typeface="Arial" panose="020B0604020202020204" pitchFamily="34" charset="0"/>
              </a:rPr>
              <a:t> Students</a:t>
            </a:r>
          </a:p>
          <a:p>
            <a:pPr>
              <a:buFont typeface="Arial" panose="020B0604020202020204" pitchFamily="34" charset="0"/>
              <a:buChar char="•"/>
            </a:pPr>
            <a:r>
              <a:rPr lang="en-US" sz="3200" dirty="0">
                <a:solidFill>
                  <a:schemeClr val="tx2">
                    <a:lumMod val="90000"/>
                    <a:lumOff val="10000"/>
                  </a:schemeClr>
                </a:solidFill>
                <a:latin typeface="Arial" panose="020B0604020202020204" pitchFamily="34" charset="0"/>
                <a:cs typeface="Arial" panose="020B0604020202020204" pitchFamily="34" charset="0"/>
              </a:rPr>
              <a:t>Job Seekers</a:t>
            </a:r>
          </a:p>
          <a:p>
            <a:pPr>
              <a:buFont typeface="Arial" panose="020B0604020202020204" pitchFamily="34" charset="0"/>
              <a:buChar char="•"/>
            </a:pPr>
            <a:r>
              <a:rPr lang="en-US" sz="3200" dirty="0">
                <a:solidFill>
                  <a:schemeClr val="tx2">
                    <a:lumMod val="90000"/>
                    <a:lumOff val="10000"/>
                  </a:schemeClr>
                </a:solidFill>
                <a:latin typeface="Arial" panose="020B0604020202020204" pitchFamily="34" charset="0"/>
                <a:cs typeface="Arial" panose="020B0604020202020204" pitchFamily="34" charset="0"/>
              </a:rPr>
              <a:t> Employers</a:t>
            </a:r>
          </a:p>
          <a:p>
            <a:pPr>
              <a:buFont typeface="Arial" panose="020B0604020202020204" pitchFamily="34" charset="0"/>
              <a:buChar char="•"/>
            </a:pPr>
            <a:r>
              <a:rPr lang="en-US" sz="3200" dirty="0">
                <a:solidFill>
                  <a:schemeClr val="tx2">
                    <a:lumMod val="90000"/>
                    <a:lumOff val="10000"/>
                  </a:schemeClr>
                </a:solidFill>
                <a:latin typeface="Arial" panose="020B0604020202020204" pitchFamily="34" charset="0"/>
                <a:cs typeface="Arial" panose="020B0604020202020204" pitchFamily="34" charset="0"/>
              </a:rPr>
              <a:t> Healthcare Providers</a:t>
            </a:r>
          </a:p>
          <a:p>
            <a:pPr>
              <a:buFont typeface="Arial" panose="020B0604020202020204" pitchFamily="34" charset="0"/>
              <a:buChar char="•"/>
            </a:pPr>
            <a:r>
              <a:rPr lang="en-US" sz="3200" dirty="0">
                <a:solidFill>
                  <a:schemeClr val="tx2">
                    <a:lumMod val="90000"/>
                    <a:lumOff val="10000"/>
                  </a:schemeClr>
                </a:solidFill>
                <a:latin typeface="Arial" panose="020B0604020202020204" pitchFamily="34" charset="0"/>
                <a:cs typeface="Arial" panose="020B0604020202020204" pitchFamily="34" charset="0"/>
              </a:rPr>
              <a:t> Community Organizations </a:t>
            </a:r>
          </a:p>
        </p:txBody>
      </p:sp>
      <p:sp>
        <p:nvSpPr>
          <p:cNvPr id="6" name="Title 1">
            <a:extLst>
              <a:ext uri="{FF2B5EF4-FFF2-40B4-BE49-F238E27FC236}">
                <a16:creationId xmlns:a16="http://schemas.microsoft.com/office/drawing/2014/main" id="{018F9036-FC5D-9FF3-6DD0-428F315E704B}"/>
              </a:ext>
            </a:extLst>
          </p:cNvPr>
          <p:cNvSpPr txBox="1">
            <a:spLocks/>
          </p:cNvSpPr>
          <p:nvPr/>
        </p:nvSpPr>
        <p:spPr>
          <a:xfrm>
            <a:off x="762000" y="5745481"/>
            <a:ext cx="10591800" cy="854075"/>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“What Should you do differently?”</a:t>
            </a:r>
            <a:endParaRPr lang="en-US" dirty="0">
              <a:solidFill>
                <a:schemeClr val="tx2">
                  <a:lumMod val="90000"/>
                  <a:lumOff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4778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5D323-AB6E-F543-3CE0-45BD85FE7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55966-FFF2-50C8-F844-7201899B97B1}"/>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D3985ABC-140E-0273-C6EC-263780027AB6}"/>
              </a:ext>
            </a:extLst>
          </p:cNvPr>
          <p:cNvSpPr>
            <a:spLocks noGrp="1"/>
          </p:cNvSpPr>
          <p:nvPr>
            <p:ph type="body" idx="1"/>
          </p:nvPr>
        </p:nvSpPr>
        <p:spPr>
          <a:xfrm>
            <a:off x="831850" y="2478705"/>
            <a:ext cx="3158259" cy="3610946"/>
          </a:xfrm>
          <a:solidFill>
            <a:srgbClr val="FFFF00"/>
          </a:solidFill>
        </p:spPr>
        <p:txBody>
          <a:bodyPr>
            <a:normAutofit/>
          </a:bodyPr>
          <a:lstStyle/>
          <a:p>
            <a:r>
              <a:rPr lang="en-US" sz="6600" b="1" dirty="0">
                <a:solidFill>
                  <a:schemeClr val="tx2">
                    <a:lumMod val="90000"/>
                    <a:lumOff val="10000"/>
                  </a:schemeClr>
                </a:solidFill>
                <a:latin typeface="Arial" panose="020B0604020202020204" pitchFamily="34" charset="0"/>
                <a:cs typeface="Arial" panose="020B0604020202020204" pitchFamily="34" charset="0"/>
              </a:rPr>
              <a:t>Fairfax County</a:t>
            </a:r>
            <a:endParaRPr lang="en-US" sz="66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4E9E32DC-9EA0-1B6C-1B60-ACD212668138}"/>
              </a:ext>
            </a:extLst>
          </p:cNvPr>
          <p:cNvSpPr txBox="1">
            <a:spLocks/>
          </p:cNvSpPr>
          <p:nvPr/>
        </p:nvSpPr>
        <p:spPr>
          <a:xfrm>
            <a:off x="4403324" y="2268536"/>
            <a:ext cx="7234494" cy="41246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600" b="1" dirty="0">
                <a:solidFill>
                  <a:schemeClr val="tx2">
                    <a:lumMod val="90000"/>
                    <a:lumOff val="10000"/>
                  </a:schemeClr>
                </a:solidFill>
                <a:latin typeface="Arial" panose="020B0604020202020204" pitchFamily="34" charset="0"/>
                <a:cs typeface="Arial" panose="020B0604020202020204" pitchFamily="34" charset="0"/>
              </a:rPr>
              <a:t>A Strong Community Partner</a:t>
            </a:r>
          </a:p>
          <a:p>
            <a:pPr marL="342900" indent="-342900">
              <a:buFont typeface="Arial" panose="020B0604020202020204" pitchFamily="34" charset="0"/>
              <a:buChar char="•"/>
            </a:pPr>
            <a:r>
              <a:rPr lang="en-US" sz="2000" dirty="0">
                <a:solidFill>
                  <a:schemeClr val="tx2">
                    <a:lumMod val="90000"/>
                    <a:lumOff val="10000"/>
                  </a:schemeClr>
                </a:solidFill>
              </a:rPr>
              <a:t>Invests more than </a:t>
            </a:r>
            <a:r>
              <a:rPr lang="en-US" sz="2000" b="1" dirty="0">
                <a:solidFill>
                  <a:schemeClr val="tx2">
                    <a:lumMod val="90000"/>
                    <a:lumOff val="10000"/>
                  </a:schemeClr>
                </a:solidFill>
              </a:rPr>
              <a:t>$200,000 annually</a:t>
            </a:r>
            <a:r>
              <a:rPr lang="en-US" sz="2000" dirty="0">
                <a:solidFill>
                  <a:schemeClr val="tx2">
                    <a:lumMod val="90000"/>
                    <a:lumOff val="10000"/>
                  </a:schemeClr>
                </a:solidFill>
              </a:rPr>
              <a:t> in NVRC </a:t>
            </a:r>
          </a:p>
          <a:p>
            <a:pPr marL="342900" indent="-342900">
              <a:buFont typeface="Arial" panose="020B0604020202020204" pitchFamily="34" charset="0"/>
              <a:buChar char="•"/>
            </a:pPr>
            <a:r>
              <a:rPr lang="en-US" sz="2000" dirty="0">
                <a:solidFill>
                  <a:schemeClr val="tx2">
                    <a:lumMod val="90000"/>
                    <a:lumOff val="10000"/>
                  </a:schemeClr>
                </a:solidFill>
              </a:rPr>
              <a:t>Long-standing commitment to Deaf &amp; Hard of Hearing services </a:t>
            </a:r>
          </a:p>
          <a:p>
            <a:pPr marL="342900" indent="-342900">
              <a:buFont typeface="Arial" panose="020B0604020202020204" pitchFamily="34" charset="0"/>
              <a:buChar char="•"/>
            </a:pPr>
            <a:r>
              <a:rPr lang="en-US" sz="2000" dirty="0">
                <a:solidFill>
                  <a:schemeClr val="tx2">
                    <a:lumMod val="90000"/>
                    <a:lumOff val="10000"/>
                  </a:schemeClr>
                </a:solidFill>
              </a:rPr>
              <a:t>Supports a broad network of disability and aging programs </a:t>
            </a:r>
          </a:p>
          <a:p>
            <a:pPr marL="342900" indent="-342900">
              <a:buFont typeface="Arial" panose="020B0604020202020204" pitchFamily="34" charset="0"/>
              <a:buChar char="•"/>
            </a:pPr>
            <a:r>
              <a:rPr lang="en-US" sz="2000" b="1" dirty="0">
                <a:solidFill>
                  <a:schemeClr val="tx2">
                    <a:lumMod val="90000"/>
                    <a:lumOff val="10000"/>
                  </a:schemeClr>
                </a:solidFill>
              </a:rPr>
              <a:t>Fairfax Area Commission on Aging (COA) </a:t>
            </a:r>
            <a:r>
              <a:rPr lang="en-US" sz="2000" dirty="0">
                <a:solidFill>
                  <a:schemeClr val="tx2">
                    <a:lumMod val="90000"/>
                    <a:lumOff val="10000"/>
                  </a:schemeClr>
                </a:solidFill>
              </a:rPr>
              <a:t>– Advises on policies, programs, and services for older adults</a:t>
            </a:r>
          </a:p>
          <a:p>
            <a:pPr marL="342900" indent="-342900">
              <a:buFont typeface="Arial" panose="020B0604020202020204" pitchFamily="34" charset="0"/>
              <a:buChar char="•"/>
            </a:pPr>
            <a:r>
              <a:rPr lang="en-US" sz="2000" b="1" dirty="0">
                <a:solidFill>
                  <a:schemeClr val="tx2">
                    <a:lumMod val="90000"/>
                    <a:lumOff val="10000"/>
                  </a:schemeClr>
                </a:solidFill>
              </a:rPr>
              <a:t>Disability Services Board (DSB)</a:t>
            </a:r>
            <a:r>
              <a:rPr lang="en-US" sz="2000" dirty="0">
                <a:solidFill>
                  <a:schemeClr val="tx2">
                    <a:lumMod val="90000"/>
                    <a:lumOff val="10000"/>
                  </a:schemeClr>
                </a:solidFill>
              </a:rPr>
              <a:t> continues advocating for accessibility and inclusion </a:t>
            </a:r>
          </a:p>
          <a:p>
            <a:pPr marL="342900" indent="-342900">
              <a:buFont typeface="Arial" panose="020B0604020202020204" pitchFamily="34" charset="0"/>
              <a:buChar char="•"/>
            </a:pPr>
            <a:r>
              <a:rPr lang="en-US" sz="2000" dirty="0">
                <a:solidFill>
                  <a:schemeClr val="tx2">
                    <a:lumMod val="90000"/>
                    <a:lumOff val="10000"/>
                  </a:schemeClr>
                </a:solidFill>
              </a:rPr>
              <a:t>Strong partnerships with nonprofits and community organizations</a:t>
            </a:r>
            <a:endParaRPr lang="en-US" sz="2000" dirty="0">
              <a:solidFill>
                <a:schemeClr val="tx2">
                  <a:lumMod val="90000"/>
                  <a:lumOff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4103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D32A5-1BD2-D5EC-2092-2B3B873A0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97936-D952-AF12-CB9A-B96042DB571C}"/>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D23B088E-0872-1442-8911-D65F6ABADC36}"/>
              </a:ext>
            </a:extLst>
          </p:cNvPr>
          <p:cNvSpPr>
            <a:spLocks noGrp="1"/>
          </p:cNvSpPr>
          <p:nvPr>
            <p:ph type="body" idx="1"/>
          </p:nvPr>
        </p:nvSpPr>
        <p:spPr>
          <a:xfrm>
            <a:off x="831850" y="2478705"/>
            <a:ext cx="3158259" cy="3610946"/>
          </a:xfrm>
          <a:solidFill>
            <a:srgbClr val="FFFF00"/>
          </a:solidFill>
        </p:spPr>
        <p:txBody>
          <a:bodyPr>
            <a:normAutofit/>
          </a:bodyPr>
          <a:lstStyle/>
          <a:p>
            <a:r>
              <a:rPr lang="en-US" sz="6600" b="1" dirty="0">
                <a:solidFill>
                  <a:schemeClr val="tx2">
                    <a:lumMod val="90000"/>
                    <a:lumOff val="10000"/>
                  </a:schemeClr>
                </a:solidFill>
                <a:latin typeface="Arial" panose="020B0604020202020204" pitchFamily="34" charset="0"/>
                <a:cs typeface="Arial" panose="020B0604020202020204" pitchFamily="34" charset="0"/>
              </a:rPr>
              <a:t>Fairfax County</a:t>
            </a:r>
            <a:endParaRPr lang="en-US" sz="66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BFE340E0-C271-83ED-3CE9-77B758141496}"/>
              </a:ext>
            </a:extLst>
          </p:cNvPr>
          <p:cNvSpPr txBox="1">
            <a:spLocks/>
          </p:cNvSpPr>
          <p:nvPr/>
        </p:nvSpPr>
        <p:spPr>
          <a:xfrm>
            <a:off x="4403324" y="2268536"/>
            <a:ext cx="7234494" cy="42618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600" b="1" dirty="0">
                <a:solidFill>
                  <a:schemeClr val="tx2">
                    <a:lumMod val="90000"/>
                    <a:lumOff val="10000"/>
                  </a:schemeClr>
                </a:solidFill>
                <a:latin typeface="Arial" panose="020B0604020202020204" pitchFamily="34" charset="0"/>
                <a:cs typeface="Arial" panose="020B0604020202020204" pitchFamily="34" charset="0"/>
              </a:rPr>
              <a:t>2026 Challenges &amp; Changes:</a:t>
            </a:r>
          </a:p>
          <a:p>
            <a:pPr marL="342900" indent="-342900">
              <a:buFont typeface="Arial" panose="020B0604020202020204" pitchFamily="34" charset="0"/>
              <a:buChar char="•"/>
            </a:pPr>
            <a:r>
              <a:rPr lang="en-US" dirty="0">
                <a:solidFill>
                  <a:schemeClr val="tx2">
                    <a:lumMod val="90000"/>
                    <a:lumOff val="10000"/>
                  </a:schemeClr>
                </a:solidFill>
              </a:rPr>
              <a:t>FY27 budget required difficult funding decisions</a:t>
            </a:r>
          </a:p>
          <a:p>
            <a:pPr marL="342900" indent="-342900">
              <a:buFont typeface="Arial" panose="020B0604020202020204" pitchFamily="34" charset="0"/>
              <a:buChar char="•"/>
            </a:pPr>
            <a:r>
              <a:rPr lang="en-US" dirty="0">
                <a:solidFill>
                  <a:schemeClr val="tx2">
                    <a:lumMod val="90000"/>
                    <a:lumOff val="10000"/>
                  </a:schemeClr>
                </a:solidFill>
              </a:rPr>
              <a:t>Some county-funded programs were reduced or restructured</a:t>
            </a:r>
          </a:p>
          <a:p>
            <a:pPr marL="342900" indent="-342900">
              <a:buFont typeface="Arial" panose="020B0604020202020204" pitchFamily="34" charset="0"/>
              <a:buChar char="•"/>
            </a:pPr>
            <a:r>
              <a:rPr lang="en-US" dirty="0">
                <a:solidFill>
                  <a:schemeClr val="tx2">
                    <a:lumMod val="90000"/>
                    <a:lumOff val="10000"/>
                  </a:schemeClr>
                </a:solidFill>
                <a:latin typeface="Arial" panose="020B0604020202020204" pitchFamily="34" charset="0"/>
                <a:cs typeface="Arial" panose="020B0604020202020204" pitchFamily="34" charset="0"/>
              </a:rPr>
              <a:t>Speech &amp; Hearing Program closed</a:t>
            </a:r>
          </a:p>
          <a:p>
            <a:pPr marL="342900" indent="-342900">
              <a:buFont typeface="Arial" panose="020B0604020202020204" pitchFamily="34" charset="0"/>
              <a:buChar char="•"/>
            </a:pPr>
            <a:r>
              <a:rPr lang="en-US" dirty="0">
                <a:solidFill>
                  <a:schemeClr val="tx2">
                    <a:lumMod val="90000"/>
                    <a:lumOff val="10000"/>
                  </a:schemeClr>
                </a:solidFill>
                <a:latin typeface="Arial" panose="020B0604020202020204" pitchFamily="34" charset="0"/>
                <a:cs typeface="Arial" panose="020B0604020202020204" pitchFamily="34" charset="0"/>
              </a:rPr>
              <a:t>Golden Gazette transitioned to digital-only</a:t>
            </a:r>
          </a:p>
          <a:p>
            <a:pPr marL="342900" indent="-342900">
              <a:buFont typeface="Arial" panose="020B0604020202020204" pitchFamily="34" charset="0"/>
              <a:buChar char="•"/>
            </a:pPr>
            <a:r>
              <a:rPr lang="en-US" dirty="0">
                <a:solidFill>
                  <a:schemeClr val="tx2">
                    <a:lumMod val="90000"/>
                    <a:lumOff val="10000"/>
                  </a:schemeClr>
                </a:solidFill>
                <a:latin typeface="Arial" panose="020B0604020202020204" pitchFamily="34" charset="0"/>
                <a:cs typeface="Arial" panose="020B0604020202020204" pitchFamily="34" charset="0"/>
              </a:rPr>
              <a:t>Coordinating Council for the Aging and Adults with Disabilities (CCAAD) dissolved </a:t>
            </a:r>
          </a:p>
          <a:p>
            <a:pPr marL="342900" indent="-342900">
              <a:buFont typeface="Arial" panose="020B0604020202020204" pitchFamily="34" charset="0"/>
              <a:buChar char="•"/>
            </a:pPr>
            <a:r>
              <a:rPr lang="en-US" dirty="0">
                <a:solidFill>
                  <a:schemeClr val="tx2">
                    <a:lumMod val="90000"/>
                    <a:lumOff val="10000"/>
                  </a:schemeClr>
                </a:solidFill>
                <a:latin typeface="Arial" panose="020B0604020202020204" pitchFamily="34" charset="0"/>
                <a:cs typeface="Arial" panose="020B0604020202020204" pitchFamily="34" charset="0"/>
              </a:rPr>
              <a:t>Community o</a:t>
            </a:r>
            <a:r>
              <a:rPr lang="en-US" dirty="0">
                <a:solidFill>
                  <a:schemeClr val="tx2">
                    <a:lumMod val="90000"/>
                    <a:lumOff val="10000"/>
                  </a:schemeClr>
                </a:solidFill>
              </a:rPr>
              <a:t>rganizations adapted to meet changing needs</a:t>
            </a:r>
            <a:endParaRPr lang="en-US" dirty="0">
              <a:solidFill>
                <a:schemeClr val="tx2">
                  <a:lumMod val="90000"/>
                  <a:lumOff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941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9EEC8-F557-BA43-2C7B-72A070F24F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61B23-4DF3-C7CC-7322-6C0A4C9A3E7B}"/>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BB804B92-0685-7633-A9CC-E22166A37607}"/>
              </a:ext>
            </a:extLst>
          </p:cNvPr>
          <p:cNvSpPr>
            <a:spLocks noGrp="1"/>
          </p:cNvSpPr>
          <p:nvPr>
            <p:ph type="body" idx="1"/>
          </p:nvPr>
        </p:nvSpPr>
        <p:spPr>
          <a:xfrm>
            <a:off x="831850" y="2478705"/>
            <a:ext cx="3158259" cy="3610946"/>
          </a:xfrm>
          <a:solidFill>
            <a:srgbClr val="FFFF00"/>
          </a:solidFill>
        </p:spPr>
        <p:txBody>
          <a:bodyPr>
            <a:normAutofit lnSpcReduction="10000"/>
          </a:bodyPr>
          <a:lstStyle/>
          <a:p>
            <a:r>
              <a:rPr lang="en-US" sz="5200" b="1" dirty="0">
                <a:solidFill>
                  <a:schemeClr val="tx2">
                    <a:lumMod val="90000"/>
                    <a:lumOff val="10000"/>
                  </a:schemeClr>
                </a:solidFill>
                <a:latin typeface="Arial" panose="020B0604020202020204" pitchFamily="34" charset="0"/>
                <a:cs typeface="Arial" panose="020B0604020202020204" pitchFamily="34" charset="0"/>
              </a:rPr>
              <a:t>Fairfax County:</a:t>
            </a:r>
          </a:p>
          <a:p>
            <a:r>
              <a:rPr lang="en-US" sz="4000" b="1" dirty="0">
                <a:solidFill>
                  <a:schemeClr val="tx2">
                    <a:lumMod val="90000"/>
                    <a:lumOff val="10000"/>
                  </a:schemeClr>
                </a:solidFill>
                <a:latin typeface="Arial" panose="020B0604020202020204" pitchFamily="34" charset="0"/>
                <a:cs typeface="Arial" panose="020B0604020202020204" pitchFamily="34" charset="0"/>
              </a:rPr>
              <a:t>Community Takes Action &amp; Leadership</a:t>
            </a:r>
            <a:endParaRPr lang="en-US" sz="40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EE0A273C-1334-4966-7983-5921D94DA033}"/>
              </a:ext>
            </a:extLst>
          </p:cNvPr>
          <p:cNvSpPr txBox="1">
            <a:spLocks/>
          </p:cNvSpPr>
          <p:nvPr/>
        </p:nvSpPr>
        <p:spPr>
          <a:xfrm>
            <a:off x="4403324" y="2268536"/>
            <a:ext cx="7234494" cy="38211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200" b="1" dirty="0">
                <a:solidFill>
                  <a:schemeClr val="tx2">
                    <a:lumMod val="90000"/>
                    <a:lumOff val="10000"/>
                  </a:schemeClr>
                </a:solidFill>
                <a:latin typeface="Arial" panose="020B0604020202020204" pitchFamily="34" charset="0"/>
                <a:cs typeface="Arial" panose="020B0604020202020204" pitchFamily="34" charset="0"/>
              </a:rPr>
              <a:t>Disability &amp; Aging Coalition (DAC)</a:t>
            </a:r>
          </a:p>
          <a:p>
            <a:pPr marL="342900" indent="-342900">
              <a:buFont typeface="Arial" panose="020B0604020202020204" pitchFamily="34" charset="0"/>
              <a:buChar char="•"/>
            </a:pPr>
            <a:r>
              <a:rPr lang="en-US" sz="2000" dirty="0">
                <a:solidFill>
                  <a:schemeClr val="tx2">
                    <a:lumMod val="90000"/>
                    <a:lumOff val="10000"/>
                  </a:schemeClr>
                </a:solidFill>
                <a:latin typeface="Arial" panose="020B0604020202020204" pitchFamily="34" charset="0"/>
                <a:cs typeface="Arial" panose="020B0604020202020204" pitchFamily="34" charset="0"/>
              </a:rPr>
              <a:t>Founded by former CCAAD members</a:t>
            </a:r>
          </a:p>
          <a:p>
            <a:pPr marL="342900" indent="-342900">
              <a:buFont typeface="Arial" panose="020B0604020202020204" pitchFamily="34" charset="0"/>
              <a:buChar char="•"/>
            </a:pPr>
            <a:r>
              <a:rPr lang="en-US" sz="2000" dirty="0">
                <a:solidFill>
                  <a:schemeClr val="tx2">
                    <a:lumMod val="90000"/>
                    <a:lumOff val="10000"/>
                  </a:schemeClr>
                </a:solidFill>
                <a:latin typeface="Arial" panose="020B0604020202020204" pitchFamily="34" charset="0"/>
                <a:cs typeface="Arial" panose="020B0604020202020204" pitchFamily="34" charset="0"/>
              </a:rPr>
              <a:t>Independent regional coalition</a:t>
            </a:r>
          </a:p>
          <a:p>
            <a:pPr marL="342900" indent="-342900">
              <a:buFont typeface="Arial" panose="020B0604020202020204" pitchFamily="34" charset="0"/>
              <a:buChar char="•"/>
            </a:pPr>
            <a:r>
              <a:rPr lang="en-US" sz="2000" dirty="0">
                <a:solidFill>
                  <a:schemeClr val="tx2">
                    <a:lumMod val="90000"/>
                    <a:lumOff val="10000"/>
                  </a:schemeClr>
                </a:solidFill>
                <a:latin typeface="Arial" panose="020B0604020202020204" pitchFamily="34" charset="0"/>
                <a:cs typeface="Arial" panose="020B0604020202020204" pitchFamily="34" charset="0"/>
              </a:rPr>
              <a:t>Co-chaired by </a:t>
            </a:r>
          </a:p>
          <a:p>
            <a:pPr lvl="1"/>
            <a:r>
              <a:rPr lang="en-US" b="1" dirty="0">
                <a:solidFill>
                  <a:schemeClr val="tx2">
                    <a:lumMod val="90000"/>
                    <a:lumOff val="10000"/>
                  </a:schemeClr>
                </a:solidFill>
                <a:latin typeface="Arial" panose="020B0604020202020204" pitchFamily="34" charset="0"/>
                <a:cs typeface="Arial" panose="020B0604020202020204" pitchFamily="34" charset="0"/>
              </a:rPr>
              <a:t>Naina Narayana Chernoff &amp; Darren Marquardt</a:t>
            </a:r>
          </a:p>
          <a:p>
            <a:pPr marL="342900" indent="-342900">
              <a:buFont typeface="Arial" panose="020B0604020202020204" pitchFamily="34" charset="0"/>
              <a:buChar char="•"/>
            </a:pPr>
            <a:r>
              <a:rPr lang="en-US" sz="2000" dirty="0">
                <a:solidFill>
                  <a:schemeClr val="tx2">
                    <a:lumMod val="90000"/>
                    <a:lumOff val="10000"/>
                  </a:schemeClr>
                </a:solidFill>
                <a:latin typeface="Arial" panose="020B0604020202020204" pitchFamily="34" charset="0"/>
                <a:cs typeface="Arial" panose="020B0604020202020204" pitchFamily="34" charset="0"/>
              </a:rPr>
              <a:t>Bringing together advocates, nonprofits &amp; community leaders</a:t>
            </a:r>
          </a:p>
          <a:p>
            <a:pPr marL="342900" indent="-342900">
              <a:buFont typeface="Arial" panose="020B0604020202020204" pitchFamily="34" charset="0"/>
              <a:buChar char="•"/>
            </a:pPr>
            <a:r>
              <a:rPr lang="en-US" sz="2000" dirty="0">
                <a:solidFill>
                  <a:schemeClr val="tx2">
                    <a:lumMod val="90000"/>
                    <a:lumOff val="10000"/>
                  </a:schemeClr>
                </a:solidFill>
                <a:latin typeface="Arial" panose="020B0604020202020204" pitchFamily="34" charset="0"/>
                <a:cs typeface="Arial" panose="020B0604020202020204" pitchFamily="34" charset="0"/>
              </a:rPr>
              <a:t>Advancing regional collaboration &amp; state advocacy</a:t>
            </a:r>
          </a:p>
          <a:p>
            <a:pPr marL="342900" indent="-342900">
              <a:buFont typeface="Arial" panose="020B0604020202020204" pitchFamily="34" charset="0"/>
              <a:buChar char="•"/>
            </a:pPr>
            <a:r>
              <a:rPr lang="en-US" sz="2000" dirty="0">
                <a:solidFill>
                  <a:schemeClr val="tx2">
                    <a:lumMod val="90000"/>
                    <a:lumOff val="10000"/>
                  </a:schemeClr>
                </a:solidFill>
                <a:latin typeface="Arial" panose="020B0604020202020204" pitchFamily="34" charset="0"/>
                <a:cs typeface="Arial" panose="020B0604020202020204" pitchFamily="34" charset="0"/>
              </a:rPr>
              <a:t>Building on—not replacing—the work that came before</a:t>
            </a:r>
          </a:p>
        </p:txBody>
      </p:sp>
    </p:spTree>
    <p:extLst>
      <p:ext uri="{BB962C8B-B14F-4D97-AF65-F5344CB8AC3E}">
        <p14:creationId xmlns:p14="http://schemas.microsoft.com/office/powerpoint/2010/main" val="3939250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73B30E-CF83-579A-81D8-1FB16EB686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33" y="385408"/>
            <a:ext cx="10177434" cy="2652516"/>
          </a:xfrm>
          <a:prstGeom prst="rect">
            <a:avLst/>
          </a:prstGeom>
        </p:spPr>
      </p:pic>
      <p:sp>
        <p:nvSpPr>
          <p:cNvPr id="4" name="TextBox 3">
            <a:extLst>
              <a:ext uri="{FF2B5EF4-FFF2-40B4-BE49-F238E27FC236}">
                <a16:creationId xmlns:a16="http://schemas.microsoft.com/office/drawing/2014/main" id="{8229EEC0-61BA-1583-6DC1-3FC2FEDE92BC}"/>
              </a:ext>
            </a:extLst>
          </p:cNvPr>
          <p:cNvSpPr txBox="1"/>
          <p:nvPr/>
        </p:nvSpPr>
        <p:spPr>
          <a:xfrm>
            <a:off x="629434" y="3164681"/>
            <a:ext cx="10177434" cy="3908762"/>
          </a:xfrm>
          <a:prstGeom prst="rect">
            <a:avLst/>
          </a:prstGeom>
          <a:noFill/>
        </p:spPr>
        <p:txBody>
          <a:bodyPr wrap="square" rtlCol="0">
            <a:spAutoFit/>
          </a:bodyPr>
          <a:lstStyle/>
          <a:p>
            <a:pPr algn="ctr"/>
            <a:r>
              <a:rPr lang="en-US" sz="4400" b="1" dirty="0">
                <a:solidFill>
                  <a:schemeClr val="tx2">
                    <a:lumMod val="90000"/>
                    <a:lumOff val="10000"/>
                  </a:schemeClr>
                </a:solidFill>
                <a:latin typeface="Arial" panose="020B0604020202020204" pitchFamily="34" charset="0"/>
                <a:cs typeface="Arial" panose="020B0604020202020204" pitchFamily="34" charset="0"/>
              </a:rPr>
              <a:t>Why This Matters</a:t>
            </a:r>
          </a:p>
          <a:p>
            <a:r>
              <a:rPr lang="en-US" sz="1600" dirty="0">
                <a:solidFill>
                  <a:schemeClr val="tx2">
                    <a:lumMod val="90000"/>
                    <a:lumOff val="10000"/>
                  </a:schemeClr>
                </a:solidFill>
                <a:latin typeface="Arial" panose="020B0604020202020204" pitchFamily="34" charset="0"/>
                <a:cs typeface="Arial" panose="020B0604020202020204" pitchFamily="34" charset="0"/>
              </a:rPr>
              <a:t>Policy decisions affect:</a:t>
            </a:r>
          </a:p>
          <a:p>
            <a:pPr marL="285750" indent="-285750">
              <a:buFont typeface="Arial" panose="020B0604020202020204" pitchFamily="34" charset="0"/>
              <a:buChar char="•"/>
            </a:pPr>
            <a:r>
              <a:rPr lang="en-US" sz="1600" dirty="0">
                <a:solidFill>
                  <a:schemeClr val="tx2">
                    <a:lumMod val="90000"/>
                    <a:lumOff val="10000"/>
                  </a:schemeClr>
                </a:solidFill>
                <a:latin typeface="Arial" panose="020B0604020202020204" pitchFamily="34" charset="0"/>
                <a:cs typeface="Arial" panose="020B0604020202020204" pitchFamily="34" charset="0"/>
              </a:rPr>
              <a:t>Your civil rights </a:t>
            </a:r>
          </a:p>
          <a:p>
            <a:pPr marL="285750" indent="-285750">
              <a:buFont typeface="Arial" panose="020B0604020202020204" pitchFamily="34" charset="0"/>
              <a:buChar char="•"/>
            </a:pPr>
            <a:r>
              <a:rPr lang="en-US" sz="1600" dirty="0">
                <a:solidFill>
                  <a:schemeClr val="tx2">
                    <a:lumMod val="90000"/>
                    <a:lumOff val="10000"/>
                  </a:schemeClr>
                </a:solidFill>
                <a:latin typeface="Arial" panose="020B0604020202020204" pitchFamily="34" charset="0"/>
                <a:cs typeface="Arial" panose="020B0604020202020204" pitchFamily="34" charset="0"/>
              </a:rPr>
              <a:t>Your healthcare </a:t>
            </a:r>
          </a:p>
          <a:p>
            <a:pPr marL="285750" indent="-285750">
              <a:buFont typeface="Arial" panose="020B0604020202020204" pitchFamily="34" charset="0"/>
              <a:buChar char="•"/>
            </a:pPr>
            <a:r>
              <a:rPr lang="en-US" sz="1600" dirty="0">
                <a:solidFill>
                  <a:schemeClr val="tx2">
                    <a:lumMod val="90000"/>
                    <a:lumOff val="10000"/>
                  </a:schemeClr>
                </a:solidFill>
                <a:latin typeface="Arial" panose="020B0604020202020204" pitchFamily="34" charset="0"/>
                <a:cs typeface="Arial" panose="020B0604020202020204" pitchFamily="34" charset="0"/>
              </a:rPr>
              <a:t>Your employment </a:t>
            </a:r>
          </a:p>
          <a:p>
            <a:pPr marL="285750" indent="-285750">
              <a:buFont typeface="Arial" panose="020B0604020202020204" pitchFamily="34" charset="0"/>
              <a:buChar char="•"/>
            </a:pPr>
            <a:r>
              <a:rPr lang="en-US" sz="1600" dirty="0">
                <a:solidFill>
                  <a:schemeClr val="tx2">
                    <a:lumMod val="90000"/>
                    <a:lumOff val="10000"/>
                  </a:schemeClr>
                </a:solidFill>
                <a:latin typeface="Arial" panose="020B0604020202020204" pitchFamily="34" charset="0"/>
                <a:cs typeface="Arial" panose="020B0604020202020204" pitchFamily="34" charset="0"/>
              </a:rPr>
              <a:t>Your communication access </a:t>
            </a:r>
          </a:p>
          <a:p>
            <a:pPr marL="285750" indent="-285750">
              <a:buFont typeface="Arial" panose="020B0604020202020204" pitchFamily="34" charset="0"/>
              <a:buChar char="•"/>
            </a:pPr>
            <a:r>
              <a:rPr lang="en-US" sz="1600" dirty="0">
                <a:solidFill>
                  <a:schemeClr val="tx2">
                    <a:lumMod val="90000"/>
                    <a:lumOff val="10000"/>
                  </a:schemeClr>
                </a:solidFill>
                <a:latin typeface="Arial" panose="020B0604020202020204" pitchFamily="34" charset="0"/>
                <a:cs typeface="Arial" panose="020B0604020202020204" pitchFamily="34" charset="0"/>
              </a:rPr>
              <a:t>Your insurance and benefits </a:t>
            </a:r>
          </a:p>
          <a:p>
            <a:pPr marL="285750" indent="-285750">
              <a:buFont typeface="Arial" panose="020B0604020202020204" pitchFamily="34" charset="0"/>
              <a:buChar char="•"/>
            </a:pPr>
            <a:r>
              <a:rPr lang="en-US" sz="1600" dirty="0">
                <a:solidFill>
                  <a:schemeClr val="tx2">
                    <a:lumMod val="90000"/>
                    <a:lumOff val="10000"/>
                  </a:schemeClr>
                </a:solidFill>
                <a:latin typeface="Arial" panose="020B0604020202020204" pitchFamily="34" charset="0"/>
                <a:cs typeface="Arial" panose="020B0604020202020204" pitchFamily="34" charset="0"/>
              </a:rPr>
              <a:t>Your local services </a:t>
            </a:r>
          </a:p>
          <a:p>
            <a:pPr marL="285750" indent="-285750">
              <a:buFont typeface="Arial" panose="020B0604020202020204" pitchFamily="34" charset="0"/>
              <a:buChar char="•"/>
            </a:pPr>
            <a:r>
              <a:rPr lang="en-US" sz="1600" dirty="0">
                <a:solidFill>
                  <a:schemeClr val="tx2">
                    <a:lumMod val="90000"/>
                    <a:lumOff val="10000"/>
                  </a:schemeClr>
                </a:solidFill>
                <a:latin typeface="Arial" panose="020B0604020202020204" pitchFamily="34" charset="0"/>
                <a:cs typeface="Arial" panose="020B0604020202020204" pitchFamily="34" charset="0"/>
              </a:rPr>
              <a:t>Your independence </a:t>
            </a:r>
          </a:p>
          <a:p>
            <a:pPr algn="ctr"/>
            <a:r>
              <a:rPr lang="en-US" sz="2000" b="1" dirty="0">
                <a:solidFill>
                  <a:schemeClr val="tx2">
                    <a:lumMod val="90000"/>
                    <a:lumOff val="10000"/>
                  </a:schemeClr>
                </a:solidFill>
                <a:latin typeface="Arial" panose="020B0604020202020204" pitchFamily="34" charset="0"/>
                <a:cs typeface="Arial" panose="020B0604020202020204" pitchFamily="34" charset="0"/>
              </a:rPr>
              <a:t>Today’s goal: </a:t>
            </a:r>
          </a:p>
          <a:p>
            <a:r>
              <a:rPr lang="en-US" sz="2000" b="1" dirty="0">
                <a:solidFill>
                  <a:schemeClr val="tx2">
                    <a:lumMod val="90000"/>
                    <a:lumOff val="10000"/>
                  </a:schemeClr>
                </a:solidFill>
                <a:latin typeface="Arial" panose="020B0604020202020204" pitchFamily="34" charset="0"/>
                <a:cs typeface="Arial" panose="020B0604020202020204" pitchFamily="34" charset="0"/>
              </a:rPr>
              <a:t>to make complicated policy changes clear, relevant, and useful to our community.</a:t>
            </a:r>
            <a:endParaRPr lang="en-US" sz="2000" dirty="0">
              <a:solidFill>
                <a:schemeClr val="tx2">
                  <a:lumMod val="90000"/>
                  <a:lumOff val="10000"/>
                </a:schemeClr>
              </a:solidFill>
              <a:latin typeface="Arial" panose="020B0604020202020204" pitchFamily="34" charset="0"/>
              <a:cs typeface="Arial" panose="020B0604020202020204" pitchFamily="34" charset="0"/>
            </a:endParaRPr>
          </a:p>
          <a:p>
            <a:pPr algn="ctr"/>
            <a:endParaRPr lang="en-US" dirty="0"/>
          </a:p>
          <a:p>
            <a:pPr algn="ctr"/>
            <a:endParaRPr lang="en-US" dirty="0"/>
          </a:p>
        </p:txBody>
      </p:sp>
      <p:pic>
        <p:nvPicPr>
          <p:cNvPr id="6" name="Picture 5">
            <a:extLst>
              <a:ext uri="{FF2B5EF4-FFF2-40B4-BE49-F238E27FC236}">
                <a16:creationId xmlns:a16="http://schemas.microsoft.com/office/drawing/2014/main" id="{678970A9-98B3-3CE9-A3CB-A6462E9265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33" y="385408"/>
            <a:ext cx="10177434" cy="2700692"/>
          </a:xfrm>
          <a:prstGeom prst="rect">
            <a:avLst/>
          </a:prstGeom>
        </p:spPr>
      </p:pic>
    </p:spTree>
    <p:extLst>
      <p:ext uri="{BB962C8B-B14F-4D97-AF65-F5344CB8AC3E}">
        <p14:creationId xmlns:p14="http://schemas.microsoft.com/office/powerpoint/2010/main" val="1655472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3C350-CA50-BA13-F23E-787E16465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3B574-A5B1-0D25-47E9-CFD83357212F}"/>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3A310AFC-E611-8171-811E-97E221F438F2}"/>
              </a:ext>
            </a:extLst>
          </p:cNvPr>
          <p:cNvSpPr>
            <a:spLocks noGrp="1"/>
          </p:cNvSpPr>
          <p:nvPr>
            <p:ph type="body" idx="1"/>
          </p:nvPr>
        </p:nvSpPr>
        <p:spPr>
          <a:xfrm>
            <a:off x="831850" y="2478705"/>
            <a:ext cx="3158259" cy="3610946"/>
          </a:xfrm>
          <a:solidFill>
            <a:srgbClr val="FFFF00"/>
          </a:solidFill>
        </p:spPr>
        <p:txBody>
          <a:bodyPr>
            <a:normAutofit/>
          </a:bodyPr>
          <a:lstStyle/>
          <a:p>
            <a:r>
              <a:rPr lang="en-US" sz="4800" b="1" dirty="0">
                <a:solidFill>
                  <a:schemeClr val="tx2">
                    <a:lumMod val="90000"/>
                    <a:lumOff val="10000"/>
                  </a:schemeClr>
                </a:solidFill>
                <a:latin typeface="Arial" panose="020B0604020202020204" pitchFamily="34" charset="0"/>
                <a:cs typeface="Arial" panose="020B0604020202020204" pitchFamily="34" charset="0"/>
              </a:rPr>
              <a:t>Arlington County</a:t>
            </a:r>
            <a:endParaRPr lang="en-US" sz="48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22C39588-EC7B-2371-C332-0AA3488124B3}"/>
              </a:ext>
            </a:extLst>
          </p:cNvPr>
          <p:cNvSpPr txBox="1">
            <a:spLocks/>
          </p:cNvSpPr>
          <p:nvPr/>
        </p:nvSpPr>
        <p:spPr>
          <a:xfrm>
            <a:off x="4403324" y="2268536"/>
            <a:ext cx="7234494" cy="41246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600" b="1" dirty="0">
                <a:solidFill>
                  <a:schemeClr val="tx2">
                    <a:lumMod val="90000"/>
                    <a:lumOff val="10000"/>
                  </a:schemeClr>
                </a:solidFill>
                <a:latin typeface="Arial" panose="020B0604020202020204" pitchFamily="34" charset="0"/>
                <a:cs typeface="Arial" panose="020B0604020202020204" pitchFamily="34" charset="0"/>
              </a:rPr>
              <a:t>Balancing Community Needs:</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FY2027 budget reflects difficult fiscal choices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Human Services funding redistributed across nonprofit providers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Continued investment in affordable housing &amp; homelessness prevention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Continued support for behavioral health, older adults &amp; disability services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Real estate tax relief maintained for older adults &amp; people with disabilities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NVRC funding reduced by approximately one-third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Community advocacy will help shape future funding priorities</a:t>
            </a:r>
          </a:p>
        </p:txBody>
      </p:sp>
    </p:spTree>
    <p:extLst>
      <p:ext uri="{BB962C8B-B14F-4D97-AF65-F5344CB8AC3E}">
        <p14:creationId xmlns:p14="http://schemas.microsoft.com/office/powerpoint/2010/main" val="1098613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79E38-D502-5AF5-5762-FB3AC5AA3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5A0549-15E3-6664-69CB-D63F2D649A93}"/>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3A668FDE-6F56-51DD-4C4B-7239C3D54F9A}"/>
              </a:ext>
            </a:extLst>
          </p:cNvPr>
          <p:cNvSpPr>
            <a:spLocks noGrp="1"/>
          </p:cNvSpPr>
          <p:nvPr>
            <p:ph type="body" idx="1"/>
          </p:nvPr>
        </p:nvSpPr>
        <p:spPr>
          <a:xfrm>
            <a:off x="831850" y="2478705"/>
            <a:ext cx="3158259" cy="3610946"/>
          </a:xfrm>
          <a:solidFill>
            <a:srgbClr val="FFFF00"/>
          </a:solidFill>
        </p:spPr>
        <p:txBody>
          <a:bodyPr>
            <a:normAutofit/>
          </a:bodyPr>
          <a:lstStyle/>
          <a:p>
            <a:r>
              <a:rPr lang="en-US" sz="4800" b="1" dirty="0">
                <a:solidFill>
                  <a:schemeClr val="tx2">
                    <a:lumMod val="90000"/>
                    <a:lumOff val="10000"/>
                  </a:schemeClr>
                </a:solidFill>
                <a:latin typeface="Arial" panose="020B0604020202020204" pitchFamily="34" charset="0"/>
                <a:cs typeface="Arial" panose="020B0604020202020204" pitchFamily="34" charset="0"/>
              </a:rPr>
              <a:t>Loudoun County</a:t>
            </a:r>
            <a:endParaRPr lang="en-US" sz="48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B885A53D-737A-33A3-772F-2BDF625346B1}"/>
              </a:ext>
            </a:extLst>
          </p:cNvPr>
          <p:cNvSpPr txBox="1">
            <a:spLocks/>
          </p:cNvSpPr>
          <p:nvPr/>
        </p:nvSpPr>
        <p:spPr>
          <a:xfrm>
            <a:off x="4410944" y="2268537"/>
            <a:ext cx="7234494" cy="44904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600" b="1" dirty="0">
                <a:solidFill>
                  <a:schemeClr val="tx2">
                    <a:lumMod val="90000"/>
                    <a:lumOff val="10000"/>
                  </a:schemeClr>
                </a:solidFill>
                <a:latin typeface="Arial" panose="020B0604020202020204" pitchFamily="34" charset="0"/>
                <a:cs typeface="Arial" panose="020B0604020202020204" pitchFamily="34" charset="0"/>
              </a:rPr>
              <a:t>Growing Through Partnership:</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FY2027 adopted a </a:t>
            </a:r>
            <a:r>
              <a:rPr lang="en-US" sz="1800" b="1" dirty="0">
                <a:solidFill>
                  <a:schemeClr val="tx2">
                    <a:lumMod val="90000"/>
                    <a:lumOff val="10000"/>
                  </a:schemeClr>
                </a:solidFill>
                <a:latin typeface="Arial" panose="020B0604020202020204" pitchFamily="34" charset="0"/>
                <a:cs typeface="Arial" panose="020B0604020202020204" pitchFamily="34" charset="0"/>
              </a:rPr>
              <a:t>$5.4 billion</a:t>
            </a:r>
            <a:r>
              <a:rPr lang="en-US" sz="1800" dirty="0">
                <a:solidFill>
                  <a:schemeClr val="tx2">
                    <a:lumMod val="90000"/>
                    <a:lumOff val="10000"/>
                  </a:schemeClr>
                </a:solidFill>
                <a:latin typeface="Arial" panose="020B0604020202020204" pitchFamily="34" charset="0"/>
                <a:cs typeface="Arial" panose="020B0604020202020204" pitchFamily="34" charset="0"/>
              </a:rPr>
              <a:t> balanced budget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Property tax rate maintained; vehicle personal property tax reduced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Continued investment in housing, transportation &amp; public safety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Expanded support for older adults, Adult Protective Services &amp; long-term supports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Nearly </a:t>
            </a:r>
            <a:r>
              <a:rPr lang="en-US" sz="1800" b="1" dirty="0">
                <a:solidFill>
                  <a:schemeClr val="tx2">
                    <a:lumMod val="90000"/>
                    <a:lumOff val="10000"/>
                  </a:schemeClr>
                </a:solidFill>
                <a:latin typeface="Arial" panose="020B0604020202020204" pitchFamily="34" charset="0"/>
                <a:cs typeface="Arial" panose="020B0604020202020204" pitchFamily="34" charset="0"/>
              </a:rPr>
              <a:t>$4 million</a:t>
            </a:r>
            <a:r>
              <a:rPr lang="en-US" sz="1800" dirty="0">
                <a:solidFill>
                  <a:schemeClr val="tx2">
                    <a:lumMod val="90000"/>
                    <a:lumOff val="10000"/>
                  </a:schemeClr>
                </a:solidFill>
                <a:latin typeface="Arial" panose="020B0604020202020204" pitchFamily="34" charset="0"/>
                <a:cs typeface="Arial" panose="020B0604020202020204" pitchFamily="34" charset="0"/>
              </a:rPr>
              <a:t> invested in competitive Human Services grants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Continued partnership with NVRC to serve Deaf &amp; Hard of Hearing residents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Loudoun remains one of Virginia's fastest-growing communities, increasing demand for accessible services and communication access</a:t>
            </a:r>
          </a:p>
        </p:txBody>
      </p:sp>
    </p:spTree>
    <p:extLst>
      <p:ext uri="{BB962C8B-B14F-4D97-AF65-F5344CB8AC3E}">
        <p14:creationId xmlns:p14="http://schemas.microsoft.com/office/powerpoint/2010/main" val="3778240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64CCA-F9C5-5DCB-74C0-C06CA2CB1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C7ABF-B9A3-B6C2-92E0-BA971FD14096}"/>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D7E9D4F3-67D5-FA19-F74A-0980A7E604EB}"/>
              </a:ext>
            </a:extLst>
          </p:cNvPr>
          <p:cNvSpPr>
            <a:spLocks noGrp="1"/>
          </p:cNvSpPr>
          <p:nvPr>
            <p:ph type="body" idx="1"/>
          </p:nvPr>
        </p:nvSpPr>
        <p:spPr>
          <a:xfrm>
            <a:off x="831850" y="2478705"/>
            <a:ext cx="3158259" cy="3610946"/>
          </a:xfrm>
          <a:solidFill>
            <a:srgbClr val="FFFF00"/>
          </a:solidFill>
        </p:spPr>
        <p:txBody>
          <a:bodyPr>
            <a:normAutofit/>
          </a:bodyPr>
          <a:lstStyle/>
          <a:p>
            <a:r>
              <a:rPr lang="en-US" sz="4800" b="1" dirty="0">
                <a:solidFill>
                  <a:schemeClr val="tx2">
                    <a:lumMod val="90000"/>
                    <a:lumOff val="10000"/>
                  </a:schemeClr>
                </a:solidFill>
                <a:latin typeface="Arial" panose="020B0604020202020204" pitchFamily="34" charset="0"/>
                <a:cs typeface="Arial" panose="020B0604020202020204" pitchFamily="34" charset="0"/>
              </a:rPr>
              <a:t>City of Fairfax</a:t>
            </a:r>
            <a:endParaRPr lang="en-US" sz="48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94C481FC-0FCC-B89E-C799-C97D048536A8}"/>
              </a:ext>
            </a:extLst>
          </p:cNvPr>
          <p:cNvSpPr txBox="1">
            <a:spLocks/>
          </p:cNvSpPr>
          <p:nvPr/>
        </p:nvSpPr>
        <p:spPr>
          <a:xfrm>
            <a:off x="4297680" y="2116136"/>
            <a:ext cx="7612380" cy="474186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600" b="1" dirty="0">
                <a:solidFill>
                  <a:schemeClr val="tx2">
                    <a:lumMod val="90000"/>
                    <a:lumOff val="10000"/>
                  </a:schemeClr>
                </a:solidFill>
                <a:latin typeface="Arial" panose="020B0604020202020204" pitchFamily="34" charset="0"/>
                <a:cs typeface="Arial" panose="020B0604020202020204" pitchFamily="34" charset="0"/>
              </a:rPr>
              <a:t>Building Connections:</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FY2027 adopted a </a:t>
            </a:r>
            <a:r>
              <a:rPr lang="en-US" sz="1700" b="1" dirty="0">
                <a:solidFill>
                  <a:schemeClr val="tx2">
                    <a:lumMod val="90000"/>
                    <a:lumOff val="10000"/>
                  </a:schemeClr>
                </a:solidFill>
                <a:latin typeface="Arial" panose="020B0604020202020204" pitchFamily="34" charset="0"/>
                <a:cs typeface="Arial" panose="020B0604020202020204" pitchFamily="34" charset="0"/>
              </a:rPr>
              <a:t>$299.6 million</a:t>
            </a:r>
            <a:r>
              <a:rPr lang="en-US" sz="1700" dirty="0">
                <a:solidFill>
                  <a:schemeClr val="tx2">
                    <a:lumMod val="90000"/>
                    <a:lumOff val="10000"/>
                  </a:schemeClr>
                </a:solidFill>
                <a:latin typeface="Arial" panose="020B0604020202020204" pitchFamily="34" charset="0"/>
                <a:cs typeface="Arial" panose="020B0604020202020204" pitchFamily="34" charset="0"/>
              </a:rPr>
              <a:t> balanced budget </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Continued investment in the </a:t>
            </a:r>
            <a:r>
              <a:rPr lang="en-US" sz="1700" b="1" dirty="0">
                <a:solidFill>
                  <a:schemeClr val="tx2">
                    <a:lumMod val="90000"/>
                    <a:lumOff val="10000"/>
                  </a:schemeClr>
                </a:solidFill>
                <a:latin typeface="Arial" panose="020B0604020202020204" pitchFamily="34" charset="0"/>
                <a:cs typeface="Arial" panose="020B0604020202020204" pitchFamily="34" charset="0"/>
              </a:rPr>
              <a:t>Willard-Sherwood Health &amp; Community Center</a:t>
            </a:r>
            <a:r>
              <a:rPr lang="en-US" sz="1700" dirty="0">
                <a:solidFill>
                  <a:schemeClr val="tx2">
                    <a:lumMod val="90000"/>
                    <a:lumOff val="10000"/>
                  </a:schemeClr>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Expanded community facilities serving City and County residents</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Continued investment in parks, recreation &amp; community wellness </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Community input invited on the City's next </a:t>
            </a:r>
            <a:r>
              <a:rPr lang="en-US" sz="1700" b="1" dirty="0">
                <a:solidFill>
                  <a:schemeClr val="tx2">
                    <a:lumMod val="90000"/>
                    <a:lumOff val="10000"/>
                  </a:schemeClr>
                </a:solidFill>
                <a:latin typeface="Arial" panose="020B0604020202020204" pitchFamily="34" charset="0"/>
                <a:cs typeface="Arial" panose="020B0604020202020204" pitchFamily="34" charset="0"/>
              </a:rPr>
              <a:t>Parks &amp; Recreation Master Plan</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Continued investment in pedestrian safety and multimodal transportation</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Human Services funding opportunity (RFP) anticipated Fall 2026 </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Rock the Block strengthens partnerships among residents, businesses &amp; nonprofits </a:t>
            </a:r>
          </a:p>
          <a:p>
            <a:pPr marL="342900" indent="-342900">
              <a:buFont typeface="Arial" panose="020B0604020202020204" pitchFamily="34" charset="0"/>
              <a:buChar char="•"/>
            </a:pPr>
            <a:r>
              <a:rPr lang="en-US" sz="1700" dirty="0">
                <a:solidFill>
                  <a:schemeClr val="tx2">
                    <a:lumMod val="90000"/>
                    <a:lumOff val="10000"/>
                  </a:schemeClr>
                </a:solidFill>
                <a:latin typeface="Arial" panose="020B0604020202020204" pitchFamily="34" charset="0"/>
                <a:cs typeface="Arial" panose="020B0604020202020204" pitchFamily="34" charset="0"/>
              </a:rPr>
              <a:t>Growing opportunities for Deaf &amp; Hard of Hearing community engagement</a:t>
            </a:r>
          </a:p>
        </p:txBody>
      </p:sp>
    </p:spTree>
    <p:extLst>
      <p:ext uri="{BB962C8B-B14F-4D97-AF65-F5344CB8AC3E}">
        <p14:creationId xmlns:p14="http://schemas.microsoft.com/office/powerpoint/2010/main" val="1959341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86137-10D1-D334-2F9A-DEFBF9D537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1DED5D-CAED-115E-BDDE-DE2758BCB71F}"/>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C56F3999-58B5-3EC9-B825-A4576C0AFAC0}"/>
              </a:ext>
            </a:extLst>
          </p:cNvPr>
          <p:cNvSpPr>
            <a:spLocks noGrp="1"/>
          </p:cNvSpPr>
          <p:nvPr>
            <p:ph type="body" idx="1"/>
          </p:nvPr>
        </p:nvSpPr>
        <p:spPr>
          <a:xfrm>
            <a:off x="831850" y="2478705"/>
            <a:ext cx="3313430" cy="3610946"/>
          </a:xfrm>
          <a:solidFill>
            <a:srgbClr val="FFFF00"/>
          </a:solidFill>
        </p:spPr>
        <p:txBody>
          <a:bodyPr>
            <a:normAutofit/>
          </a:bodyPr>
          <a:lstStyle/>
          <a:p>
            <a:r>
              <a:rPr lang="en-US" sz="4800" b="1" dirty="0">
                <a:solidFill>
                  <a:schemeClr val="tx2">
                    <a:lumMod val="90000"/>
                    <a:lumOff val="10000"/>
                  </a:schemeClr>
                </a:solidFill>
                <a:latin typeface="Arial" panose="020B0604020202020204" pitchFamily="34" charset="0"/>
                <a:cs typeface="Arial" panose="020B0604020202020204" pitchFamily="34" charset="0"/>
              </a:rPr>
              <a:t>City of Alexandria</a:t>
            </a:r>
            <a:endParaRPr lang="en-US" sz="48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7337A61D-9E6F-7825-94FD-A3BD185F19FA}"/>
              </a:ext>
            </a:extLst>
          </p:cNvPr>
          <p:cNvSpPr txBox="1">
            <a:spLocks/>
          </p:cNvSpPr>
          <p:nvPr/>
        </p:nvSpPr>
        <p:spPr>
          <a:xfrm>
            <a:off x="4328160" y="2268537"/>
            <a:ext cx="7317278" cy="44904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600" b="1" dirty="0">
                <a:solidFill>
                  <a:schemeClr val="tx2">
                    <a:lumMod val="90000"/>
                    <a:lumOff val="10000"/>
                  </a:schemeClr>
                </a:solidFill>
                <a:latin typeface="Arial" panose="020B0604020202020204" pitchFamily="34" charset="0"/>
                <a:cs typeface="Arial" panose="020B0604020202020204" pitchFamily="34" charset="0"/>
              </a:rPr>
              <a:t>Building Momentum for Change:</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FY2027 adopted a </a:t>
            </a:r>
            <a:r>
              <a:rPr lang="en-US" sz="1800" b="1" dirty="0">
                <a:solidFill>
                  <a:schemeClr val="tx2">
                    <a:lumMod val="90000"/>
                    <a:lumOff val="10000"/>
                  </a:schemeClr>
                </a:solidFill>
                <a:latin typeface="Arial" panose="020B0604020202020204" pitchFamily="34" charset="0"/>
                <a:cs typeface="Arial" panose="020B0604020202020204" pitchFamily="34" charset="0"/>
              </a:rPr>
              <a:t>$979.1 million</a:t>
            </a:r>
            <a:r>
              <a:rPr lang="en-US" sz="1800" dirty="0">
                <a:solidFill>
                  <a:schemeClr val="tx2">
                    <a:lumMod val="90000"/>
                    <a:lumOff val="10000"/>
                  </a:schemeClr>
                </a:solidFill>
                <a:latin typeface="Arial" panose="020B0604020202020204" pitchFamily="34" charset="0"/>
                <a:cs typeface="Arial" panose="020B0604020202020204" pitchFamily="34" charset="0"/>
              </a:rPr>
              <a:t> balanced budget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Tax relief continues for older adults, people with disabilities &amp; veterans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Increased funding for meals for older adults and emergency shelter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Expanded Housing Rental Assistance and affordable housing investments </a:t>
            </a:r>
          </a:p>
          <a:p>
            <a:pPr marL="342900" indent="-342900">
              <a:buFont typeface="Arial" panose="020B0604020202020204" pitchFamily="34" charset="0"/>
              <a:buChar char="•"/>
            </a:pPr>
            <a:r>
              <a:rPr lang="en-US" sz="1800">
                <a:solidFill>
                  <a:schemeClr val="tx2">
                    <a:lumMod val="90000"/>
                    <a:lumOff val="10000"/>
                  </a:schemeClr>
                </a:solidFill>
                <a:latin typeface="Arial" panose="020B0604020202020204" pitchFamily="34" charset="0"/>
                <a:cs typeface="Arial" panose="020B0604020202020204" pitchFamily="34" charset="0"/>
              </a:rPr>
              <a:t>Increased </a:t>
            </a:r>
            <a:r>
              <a:rPr lang="en-US" sz="1800" dirty="0">
                <a:solidFill>
                  <a:schemeClr val="tx2">
                    <a:lumMod val="90000"/>
                    <a:lumOff val="10000"/>
                  </a:schemeClr>
                </a:solidFill>
                <a:latin typeface="Arial" panose="020B0604020202020204" pitchFamily="34" charset="0"/>
                <a:cs typeface="Arial" panose="020B0604020202020204" pitchFamily="34" charset="0"/>
              </a:rPr>
              <a:t>investment </a:t>
            </a:r>
            <a:r>
              <a:rPr lang="en-US" sz="1800">
                <a:solidFill>
                  <a:schemeClr val="tx2">
                    <a:lumMod val="90000"/>
                    <a:lumOff val="10000"/>
                  </a:schemeClr>
                </a:solidFill>
                <a:latin typeface="Arial" panose="020B0604020202020204" pitchFamily="34" charset="0"/>
                <a:cs typeface="Arial" panose="020B0604020202020204" pitchFamily="34" charset="0"/>
              </a:rPr>
              <a:t>in DASH </a:t>
            </a:r>
            <a:r>
              <a:rPr lang="en-US" sz="1800" dirty="0">
                <a:solidFill>
                  <a:schemeClr val="tx2">
                    <a:lumMod val="90000"/>
                    <a:lumOff val="10000"/>
                  </a:schemeClr>
                </a:solidFill>
                <a:latin typeface="Arial" panose="020B0604020202020204" pitchFamily="34" charset="0"/>
                <a:cs typeface="Arial" panose="020B0604020202020204" pitchFamily="34" charset="0"/>
              </a:rPr>
              <a:t>public transit service </a:t>
            </a:r>
          </a:p>
          <a:p>
            <a:pPr marL="342900" indent="-342900">
              <a:buFont typeface="Arial" panose="020B0604020202020204" pitchFamily="34" charset="0"/>
              <a:buChar char="•"/>
            </a:pPr>
            <a:r>
              <a:rPr lang="en-US" sz="1800" b="1" dirty="0">
                <a:solidFill>
                  <a:schemeClr val="tx2">
                    <a:lumMod val="90000"/>
                    <a:lumOff val="10000"/>
                  </a:schemeClr>
                </a:solidFill>
                <a:latin typeface="Arial" panose="020B0604020202020204" pitchFamily="34" charset="0"/>
                <a:cs typeface="Arial" panose="020B0604020202020204" pitchFamily="34" charset="0"/>
              </a:rPr>
              <a:t>Need for greater investment in Deaf &amp; Hard of Hearing services</a:t>
            </a:r>
            <a:r>
              <a:rPr lang="en-US" sz="1800" dirty="0">
                <a:solidFill>
                  <a:schemeClr val="tx2">
                    <a:lumMod val="90000"/>
                    <a:lumOff val="10000"/>
                  </a:schemeClr>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Community advocacy will help shape future funding and accessibility priorities</a:t>
            </a:r>
          </a:p>
        </p:txBody>
      </p:sp>
    </p:spTree>
    <p:extLst>
      <p:ext uri="{BB962C8B-B14F-4D97-AF65-F5344CB8AC3E}">
        <p14:creationId xmlns:p14="http://schemas.microsoft.com/office/powerpoint/2010/main" val="296791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24098-0AE5-A245-C944-FBA88E96B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AF922-6252-CC80-042B-B963D11A0502}"/>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Northern VA Policy Watch</a:t>
            </a:r>
          </a:p>
        </p:txBody>
      </p:sp>
      <p:sp>
        <p:nvSpPr>
          <p:cNvPr id="3" name="Text Placeholder 2">
            <a:extLst>
              <a:ext uri="{FF2B5EF4-FFF2-40B4-BE49-F238E27FC236}">
                <a16:creationId xmlns:a16="http://schemas.microsoft.com/office/drawing/2014/main" id="{092B7ACC-2C58-EC5D-F53E-CBC67231E94D}"/>
              </a:ext>
            </a:extLst>
          </p:cNvPr>
          <p:cNvSpPr>
            <a:spLocks noGrp="1"/>
          </p:cNvSpPr>
          <p:nvPr>
            <p:ph type="body" idx="1"/>
          </p:nvPr>
        </p:nvSpPr>
        <p:spPr>
          <a:xfrm>
            <a:off x="831850" y="2478705"/>
            <a:ext cx="3158259" cy="3610946"/>
          </a:xfrm>
          <a:solidFill>
            <a:srgbClr val="FFFF00"/>
          </a:solidFill>
        </p:spPr>
        <p:txBody>
          <a:bodyPr>
            <a:normAutofit/>
          </a:bodyPr>
          <a:lstStyle/>
          <a:p>
            <a:r>
              <a:rPr lang="en-US" sz="4800" b="1" dirty="0">
                <a:solidFill>
                  <a:schemeClr val="tx2">
                    <a:lumMod val="90000"/>
                    <a:lumOff val="10000"/>
                  </a:schemeClr>
                </a:solidFill>
                <a:latin typeface="Arial" panose="020B0604020202020204" pitchFamily="34" charset="0"/>
                <a:cs typeface="Arial" panose="020B0604020202020204" pitchFamily="34" charset="0"/>
              </a:rPr>
              <a:t>Prince William County</a:t>
            </a:r>
            <a:endParaRPr lang="en-US" sz="48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ABD5511F-3FD7-72DD-3011-98BE43F40468}"/>
              </a:ext>
            </a:extLst>
          </p:cNvPr>
          <p:cNvSpPr txBox="1">
            <a:spLocks/>
          </p:cNvSpPr>
          <p:nvPr/>
        </p:nvSpPr>
        <p:spPr>
          <a:xfrm>
            <a:off x="4410944" y="2268537"/>
            <a:ext cx="7234494" cy="44904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600" b="1" dirty="0">
                <a:solidFill>
                  <a:schemeClr val="tx2">
                    <a:lumMod val="90000"/>
                    <a:lumOff val="10000"/>
                  </a:schemeClr>
                </a:solidFill>
                <a:latin typeface="Arial" panose="020B0604020202020204" pitchFamily="34" charset="0"/>
                <a:cs typeface="Arial" panose="020B0604020202020204" pitchFamily="34" charset="0"/>
              </a:rPr>
              <a:t>Planning for the Future:</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FY2027 adopted a </a:t>
            </a:r>
            <a:r>
              <a:rPr lang="en-US" sz="1800" b="1" dirty="0">
                <a:solidFill>
                  <a:schemeClr val="tx2">
                    <a:lumMod val="90000"/>
                    <a:lumOff val="10000"/>
                  </a:schemeClr>
                </a:solidFill>
                <a:latin typeface="Arial" panose="020B0604020202020204" pitchFamily="34" charset="0"/>
                <a:cs typeface="Arial" panose="020B0604020202020204" pitchFamily="34" charset="0"/>
              </a:rPr>
              <a:t>$2.20 billion</a:t>
            </a:r>
            <a:r>
              <a:rPr lang="en-US" sz="1800" dirty="0">
                <a:solidFill>
                  <a:schemeClr val="tx2">
                    <a:lumMod val="90000"/>
                    <a:lumOff val="10000"/>
                  </a:schemeClr>
                </a:solidFill>
                <a:latin typeface="Arial" panose="020B0604020202020204" pitchFamily="34" charset="0"/>
                <a:cs typeface="Arial" panose="020B0604020202020204" pitchFamily="34" charset="0"/>
              </a:rPr>
              <a:t> balanced budget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Reduced the real estate tax rate while maintaining core County services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Continued investment in older adult services, caregiver support &amp; Medicare counseling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Increased funding for health, housing &amp; community services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Continued investment in transportation, public safety &amp; smart growth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Opportunity to expand Deaf &amp; Hard of Hearing services through community partnerships </a:t>
            </a:r>
          </a:p>
          <a:p>
            <a:pPr marL="342900" indent="-342900">
              <a:buFont typeface="Arial" panose="020B0604020202020204" pitchFamily="34" charset="0"/>
              <a:buChar char="•"/>
            </a:pPr>
            <a:r>
              <a:rPr lang="en-US" sz="1800" dirty="0">
                <a:solidFill>
                  <a:schemeClr val="tx2">
                    <a:lumMod val="90000"/>
                    <a:lumOff val="10000"/>
                  </a:schemeClr>
                </a:solidFill>
                <a:latin typeface="Arial" panose="020B0604020202020204" pitchFamily="34" charset="0"/>
                <a:cs typeface="Arial" panose="020B0604020202020204" pitchFamily="34" charset="0"/>
              </a:rPr>
              <a:t>Community engagement will help shape future accessibility and communication access</a:t>
            </a:r>
          </a:p>
        </p:txBody>
      </p:sp>
    </p:spTree>
    <p:extLst>
      <p:ext uri="{BB962C8B-B14F-4D97-AF65-F5344CB8AC3E}">
        <p14:creationId xmlns:p14="http://schemas.microsoft.com/office/powerpoint/2010/main" val="2778662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F46F4-B784-9730-A0E0-7F499CBD103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884CF59-7216-2349-E5A2-9E5703A212CD}"/>
              </a:ext>
            </a:extLst>
          </p:cNvPr>
          <p:cNvSpPr txBox="1">
            <a:spLocks/>
          </p:cNvSpPr>
          <p:nvPr/>
        </p:nvSpPr>
        <p:spPr>
          <a:xfrm>
            <a:off x="838200" y="768350"/>
            <a:ext cx="10515600" cy="1305515"/>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dirty="0">
                <a:solidFill>
                  <a:schemeClr val="tx2">
                    <a:lumMod val="90000"/>
                    <a:lumOff val="10000"/>
                  </a:schemeClr>
                </a:solidFill>
                <a:latin typeface="Arial" panose="020B0604020202020204" pitchFamily="34" charset="0"/>
                <a:cs typeface="Arial" panose="020B0604020202020204" pitchFamily="34" charset="0"/>
              </a:rPr>
              <a:t>The Big Picture</a:t>
            </a:r>
          </a:p>
        </p:txBody>
      </p:sp>
      <p:sp>
        <p:nvSpPr>
          <p:cNvPr id="8" name="TextBox 7">
            <a:extLst>
              <a:ext uri="{FF2B5EF4-FFF2-40B4-BE49-F238E27FC236}">
                <a16:creationId xmlns:a16="http://schemas.microsoft.com/office/drawing/2014/main" id="{8F2E458E-AC9C-4A3C-1AD0-9985B03D9217}"/>
              </a:ext>
            </a:extLst>
          </p:cNvPr>
          <p:cNvSpPr txBox="1"/>
          <p:nvPr/>
        </p:nvSpPr>
        <p:spPr>
          <a:xfrm>
            <a:off x="891540" y="2197894"/>
            <a:ext cx="5478780" cy="1231106"/>
          </a:xfrm>
          <a:prstGeom prst="rect">
            <a:avLst/>
          </a:prstGeom>
          <a:noFill/>
        </p:spPr>
        <p:txBody>
          <a:bodyPr wrap="square">
            <a:spAutoFit/>
          </a:bodyPr>
          <a:lstStyle/>
          <a:p>
            <a:r>
              <a:rPr lang="en-US" sz="3200" b="1" dirty="0">
                <a:latin typeface="Arial" panose="020B0604020202020204" pitchFamily="34" charset="0"/>
                <a:cs typeface="Arial" panose="020B0604020202020204" pitchFamily="34" charset="0"/>
              </a:rPr>
              <a:t>✅ Progress</a:t>
            </a:r>
          </a:p>
          <a:p>
            <a:pPr marL="457200" indent="-45720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New laws are improving communication access. </a:t>
            </a:r>
          </a:p>
          <a:p>
            <a:pPr marL="457200" indent="-45720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Local governments continue investing in community services. </a:t>
            </a:r>
          </a:p>
          <a:p>
            <a:pPr marL="457200" indent="-45720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Awareness of accessibility continues to grow</a:t>
            </a:r>
            <a:r>
              <a:rPr lang="en-US" sz="1400" dirty="0">
                <a:latin typeface="Arial" panose="020B0604020202020204" pitchFamily="34" charset="0"/>
                <a:cs typeface="Arial" panose="020B0604020202020204" pitchFamily="34" charset="0"/>
              </a:rPr>
              <a:t>.</a:t>
            </a:r>
          </a:p>
        </p:txBody>
      </p:sp>
      <p:sp>
        <p:nvSpPr>
          <p:cNvPr id="10" name="TextBox 9">
            <a:extLst>
              <a:ext uri="{FF2B5EF4-FFF2-40B4-BE49-F238E27FC236}">
                <a16:creationId xmlns:a16="http://schemas.microsoft.com/office/drawing/2014/main" id="{6DE7DDE4-6073-C436-A2DE-BC00802BE4AF}"/>
              </a:ext>
            </a:extLst>
          </p:cNvPr>
          <p:cNvSpPr txBox="1"/>
          <p:nvPr/>
        </p:nvSpPr>
        <p:spPr>
          <a:xfrm>
            <a:off x="891540" y="3766745"/>
            <a:ext cx="5478780" cy="1231106"/>
          </a:xfrm>
          <a:prstGeom prst="rect">
            <a:avLst/>
          </a:prstGeom>
          <a:noFill/>
        </p:spPr>
        <p:txBody>
          <a:bodyPr wrap="square">
            <a:spAutoFit/>
          </a:bodyPr>
          <a:lstStyle/>
          <a:p>
            <a:r>
              <a:rPr lang="en-US" sz="3200" b="1" dirty="0">
                <a:latin typeface="Arial" panose="020B0604020202020204" pitchFamily="34" charset="0"/>
                <a:cs typeface="Arial" panose="020B0604020202020204" pitchFamily="34" charset="0"/>
              </a:rPr>
              <a:t>❌ Challenges</a:t>
            </a:r>
          </a:p>
          <a:p>
            <a:pPr marL="285750" indent="-28575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Budget constraints require difficult funding decisions. </a:t>
            </a:r>
          </a:p>
          <a:p>
            <a:pPr marL="285750" indent="-28575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Access to services still varies by community. </a:t>
            </a:r>
          </a:p>
          <a:p>
            <a:pPr marL="285750" indent="-28575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Communication barriers continue to affect everyday life.</a:t>
            </a:r>
          </a:p>
        </p:txBody>
      </p:sp>
      <p:sp>
        <p:nvSpPr>
          <p:cNvPr id="2" name="TextBox 1">
            <a:extLst>
              <a:ext uri="{FF2B5EF4-FFF2-40B4-BE49-F238E27FC236}">
                <a16:creationId xmlns:a16="http://schemas.microsoft.com/office/drawing/2014/main" id="{7A81870F-57BD-410A-1BA4-94E8579FCFFA}"/>
              </a:ext>
            </a:extLst>
          </p:cNvPr>
          <p:cNvSpPr txBox="1"/>
          <p:nvPr/>
        </p:nvSpPr>
        <p:spPr>
          <a:xfrm>
            <a:off x="838200" y="5084137"/>
            <a:ext cx="5257800" cy="150810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 Opportunities</a:t>
            </a:r>
          </a:p>
          <a:p>
            <a:pPr marL="285750" indent="-28575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Stay informed about policy changes. </a:t>
            </a:r>
          </a:p>
          <a:p>
            <a:pPr marL="285750" indent="-28575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Share your experiences with decision-makers. </a:t>
            </a:r>
          </a:p>
          <a:p>
            <a:pPr marL="285750" indent="-285750">
              <a:buFont typeface="Arial" panose="020B0604020202020204" pitchFamily="34" charset="0"/>
              <a:buChar char="•"/>
            </a:pPr>
            <a:r>
              <a:rPr lang="en-US" sz="1400" dirty="0">
                <a:solidFill>
                  <a:schemeClr val="tx2">
                    <a:lumMod val="90000"/>
                    <a:lumOff val="10000"/>
                  </a:schemeClr>
                </a:solidFill>
                <a:latin typeface="Arial" panose="020B0604020202020204" pitchFamily="34" charset="0"/>
                <a:cs typeface="Arial" panose="020B0604020202020204" pitchFamily="34" charset="0"/>
              </a:rPr>
              <a:t>Work together to build more accessible communities.</a:t>
            </a:r>
          </a:p>
          <a:p>
            <a:endParaRPr lang="en-US" dirty="0"/>
          </a:p>
        </p:txBody>
      </p:sp>
      <p:pic>
        <p:nvPicPr>
          <p:cNvPr id="4" name="Picture 3">
            <a:extLst>
              <a:ext uri="{FF2B5EF4-FFF2-40B4-BE49-F238E27FC236}">
                <a16:creationId xmlns:a16="http://schemas.microsoft.com/office/drawing/2014/main" id="{0ED0EE0E-03A0-8097-AC2A-9745BB89F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2166" y="2626500"/>
            <a:ext cx="5267394" cy="3511596"/>
          </a:xfrm>
          <a:prstGeom prst="rect">
            <a:avLst/>
          </a:prstGeom>
        </p:spPr>
      </p:pic>
    </p:spTree>
    <p:extLst>
      <p:ext uri="{BB962C8B-B14F-4D97-AF65-F5344CB8AC3E}">
        <p14:creationId xmlns:p14="http://schemas.microsoft.com/office/powerpoint/2010/main" val="178244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A3E2C-E686-BE82-34B4-E0BF2536B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71B98-2C35-9788-079B-44C1EE26B9FD}"/>
              </a:ext>
            </a:extLst>
          </p:cNvPr>
          <p:cNvSpPr>
            <a:spLocks noGrp="1"/>
          </p:cNvSpPr>
          <p:nvPr>
            <p:ph type="title"/>
          </p:nvPr>
        </p:nvSpPr>
        <p:spPr>
          <a:xfrm>
            <a:off x="831850" y="768350"/>
            <a:ext cx="10515600" cy="1305515"/>
          </a:xfrm>
          <a:solidFill>
            <a:srgbClr val="FFFF00"/>
          </a:solidFill>
        </p:spPr>
        <p:txBody>
          <a:body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Creating Change Together</a:t>
            </a:r>
          </a:p>
        </p:txBody>
      </p:sp>
      <p:sp>
        <p:nvSpPr>
          <p:cNvPr id="3" name="Text Placeholder 2">
            <a:extLst>
              <a:ext uri="{FF2B5EF4-FFF2-40B4-BE49-F238E27FC236}">
                <a16:creationId xmlns:a16="http://schemas.microsoft.com/office/drawing/2014/main" id="{78BCF346-0BFC-A9FE-50F7-2FC1A882E6C9}"/>
              </a:ext>
            </a:extLst>
          </p:cNvPr>
          <p:cNvSpPr>
            <a:spLocks noGrp="1"/>
          </p:cNvSpPr>
          <p:nvPr>
            <p:ph type="body" idx="1"/>
          </p:nvPr>
        </p:nvSpPr>
        <p:spPr>
          <a:xfrm>
            <a:off x="472440" y="2236879"/>
            <a:ext cx="11483340" cy="4415381"/>
          </a:xfrm>
        </p:spPr>
        <p:txBody>
          <a:bodyPr>
            <a:normAutofit/>
          </a:bodyPr>
          <a:lstStyle/>
          <a:p>
            <a:r>
              <a:rPr lang="en-US" dirty="0">
                <a:solidFill>
                  <a:schemeClr val="tx2">
                    <a:lumMod val="90000"/>
                    <a:lumOff val="10000"/>
                  </a:schemeClr>
                </a:solidFill>
                <a:latin typeface="Arial" panose="020B0604020202020204" pitchFamily="34" charset="0"/>
                <a:cs typeface="Arial" panose="020B0604020202020204" pitchFamily="34" charset="0"/>
              </a:rPr>
              <a:t>✅ </a:t>
            </a:r>
            <a:r>
              <a:rPr lang="en-US" b="1" dirty="0">
                <a:solidFill>
                  <a:schemeClr val="tx2">
                    <a:lumMod val="90000"/>
                    <a:lumOff val="10000"/>
                  </a:schemeClr>
                </a:solidFill>
                <a:latin typeface="Arial" panose="020B0604020202020204" pitchFamily="34" charset="0"/>
                <a:cs typeface="Arial" panose="020B0604020202020204" pitchFamily="34" charset="0"/>
              </a:rPr>
              <a:t>Stay Informed</a:t>
            </a:r>
            <a:br>
              <a:rPr lang="en-US" dirty="0">
                <a:solidFill>
                  <a:schemeClr val="tx2">
                    <a:lumMod val="90000"/>
                    <a:lumOff val="10000"/>
                  </a:schemeClr>
                </a:solidFill>
                <a:latin typeface="Arial" panose="020B0604020202020204" pitchFamily="34" charset="0"/>
                <a:cs typeface="Arial" panose="020B0604020202020204" pitchFamily="34" charset="0"/>
              </a:rPr>
            </a:br>
            <a:r>
              <a:rPr lang="en-US" dirty="0">
                <a:solidFill>
                  <a:schemeClr val="tx2">
                    <a:lumMod val="90000"/>
                    <a:lumOff val="10000"/>
                  </a:schemeClr>
                </a:solidFill>
                <a:latin typeface="Arial" panose="020B0604020202020204" pitchFamily="34" charset="0"/>
                <a:cs typeface="Arial" panose="020B0604020202020204" pitchFamily="34" charset="0"/>
              </a:rPr>
              <a:t>	Know your rights, policies, &amp; available resources.</a:t>
            </a:r>
          </a:p>
          <a:p>
            <a:r>
              <a:rPr lang="en-US" dirty="0">
                <a:solidFill>
                  <a:schemeClr val="tx2">
                    <a:lumMod val="90000"/>
                    <a:lumOff val="10000"/>
                  </a:schemeClr>
                </a:solidFill>
                <a:latin typeface="Arial" panose="020B0604020202020204" pitchFamily="34" charset="0"/>
                <a:cs typeface="Arial" panose="020B0604020202020204" pitchFamily="34" charset="0"/>
              </a:rPr>
              <a:t>✅ </a:t>
            </a:r>
            <a:r>
              <a:rPr lang="en-US" b="1" dirty="0">
                <a:solidFill>
                  <a:schemeClr val="tx2">
                    <a:lumMod val="90000"/>
                    <a:lumOff val="10000"/>
                  </a:schemeClr>
                </a:solidFill>
                <a:latin typeface="Arial" panose="020B0604020202020204" pitchFamily="34" charset="0"/>
                <a:cs typeface="Arial" panose="020B0604020202020204" pitchFamily="34" charset="0"/>
              </a:rPr>
              <a:t>Get Involved</a:t>
            </a:r>
            <a:br>
              <a:rPr lang="en-US" dirty="0">
                <a:solidFill>
                  <a:schemeClr val="tx2">
                    <a:lumMod val="90000"/>
                    <a:lumOff val="10000"/>
                  </a:schemeClr>
                </a:solidFill>
                <a:latin typeface="Arial" panose="020B0604020202020204" pitchFamily="34" charset="0"/>
                <a:cs typeface="Arial" panose="020B0604020202020204" pitchFamily="34" charset="0"/>
              </a:rPr>
            </a:br>
            <a:r>
              <a:rPr lang="en-US" dirty="0">
                <a:solidFill>
                  <a:schemeClr val="tx2">
                    <a:lumMod val="90000"/>
                    <a:lumOff val="10000"/>
                  </a:schemeClr>
                </a:solidFill>
                <a:latin typeface="Arial" panose="020B0604020202020204" pitchFamily="34" charset="0"/>
                <a:cs typeface="Arial" panose="020B0604020202020204" pitchFamily="34" charset="0"/>
              </a:rPr>
              <a:t>	Attend community meetings, workshops, &amp; local events.</a:t>
            </a:r>
          </a:p>
          <a:p>
            <a:r>
              <a:rPr lang="en-US" dirty="0">
                <a:solidFill>
                  <a:schemeClr val="tx2">
                    <a:lumMod val="90000"/>
                    <a:lumOff val="10000"/>
                  </a:schemeClr>
                </a:solidFill>
                <a:latin typeface="Arial" panose="020B0604020202020204" pitchFamily="34" charset="0"/>
                <a:cs typeface="Arial" panose="020B0604020202020204" pitchFamily="34" charset="0"/>
              </a:rPr>
              <a:t>✅ </a:t>
            </a:r>
            <a:r>
              <a:rPr lang="en-US" b="1" dirty="0">
                <a:solidFill>
                  <a:schemeClr val="tx2">
                    <a:lumMod val="90000"/>
                    <a:lumOff val="10000"/>
                  </a:schemeClr>
                </a:solidFill>
                <a:latin typeface="Arial" panose="020B0604020202020204" pitchFamily="34" charset="0"/>
                <a:cs typeface="Arial" panose="020B0604020202020204" pitchFamily="34" charset="0"/>
              </a:rPr>
              <a:t>Share Your Experiences</a:t>
            </a:r>
            <a:br>
              <a:rPr lang="en-US" dirty="0">
                <a:solidFill>
                  <a:schemeClr val="tx2">
                    <a:lumMod val="90000"/>
                    <a:lumOff val="10000"/>
                  </a:schemeClr>
                </a:solidFill>
                <a:latin typeface="Arial" panose="020B0604020202020204" pitchFamily="34" charset="0"/>
                <a:cs typeface="Arial" panose="020B0604020202020204" pitchFamily="34" charset="0"/>
              </a:rPr>
            </a:br>
            <a:r>
              <a:rPr lang="en-US" dirty="0">
                <a:solidFill>
                  <a:schemeClr val="tx2">
                    <a:lumMod val="90000"/>
                    <a:lumOff val="10000"/>
                  </a:schemeClr>
                </a:solidFill>
                <a:latin typeface="Arial" panose="020B0604020202020204" pitchFamily="34" charset="0"/>
                <a:cs typeface="Arial" panose="020B0604020202020204" pitchFamily="34" charset="0"/>
              </a:rPr>
              <a:t>	Help decision-makers understand communication barriers &amp; accessibility needs.</a:t>
            </a:r>
          </a:p>
          <a:p>
            <a:r>
              <a:rPr lang="en-US" dirty="0">
                <a:solidFill>
                  <a:schemeClr val="tx2">
                    <a:lumMod val="90000"/>
                    <a:lumOff val="10000"/>
                  </a:schemeClr>
                </a:solidFill>
                <a:latin typeface="Arial" panose="020B0604020202020204" pitchFamily="34" charset="0"/>
                <a:cs typeface="Arial" panose="020B0604020202020204" pitchFamily="34" charset="0"/>
              </a:rPr>
              <a:t>✅ </a:t>
            </a:r>
            <a:r>
              <a:rPr lang="en-US" b="1" dirty="0">
                <a:solidFill>
                  <a:schemeClr val="tx2">
                    <a:lumMod val="90000"/>
                    <a:lumOff val="10000"/>
                  </a:schemeClr>
                </a:solidFill>
                <a:latin typeface="Arial" panose="020B0604020202020204" pitchFamily="34" charset="0"/>
                <a:cs typeface="Arial" panose="020B0604020202020204" pitchFamily="34" charset="0"/>
              </a:rPr>
              <a:t>Support One Another</a:t>
            </a:r>
            <a:br>
              <a:rPr lang="en-US" dirty="0">
                <a:solidFill>
                  <a:schemeClr val="tx2">
                    <a:lumMod val="90000"/>
                    <a:lumOff val="10000"/>
                  </a:schemeClr>
                </a:solidFill>
                <a:latin typeface="Arial" panose="020B0604020202020204" pitchFamily="34" charset="0"/>
                <a:cs typeface="Arial" panose="020B0604020202020204" pitchFamily="34" charset="0"/>
              </a:rPr>
            </a:br>
            <a:r>
              <a:rPr lang="en-US" dirty="0">
                <a:solidFill>
                  <a:schemeClr val="tx2">
                    <a:lumMod val="90000"/>
                    <a:lumOff val="10000"/>
                  </a:schemeClr>
                </a:solidFill>
                <a:latin typeface="Arial" panose="020B0604020202020204" pitchFamily="34" charset="0"/>
                <a:cs typeface="Arial" panose="020B0604020202020204" pitchFamily="34" charset="0"/>
              </a:rPr>
              <a:t>	Connect with others and strengthen our Deaf &amp; Hard of Hearing community.</a:t>
            </a:r>
          </a:p>
          <a:p>
            <a:r>
              <a:rPr lang="en-US" dirty="0">
                <a:solidFill>
                  <a:schemeClr val="tx2">
                    <a:lumMod val="90000"/>
                    <a:lumOff val="10000"/>
                  </a:schemeClr>
                </a:solidFill>
                <a:latin typeface="Arial" panose="020B0604020202020204" pitchFamily="34" charset="0"/>
                <a:cs typeface="Arial" panose="020B0604020202020204" pitchFamily="34" charset="0"/>
              </a:rPr>
              <a:t>✅ </a:t>
            </a:r>
            <a:r>
              <a:rPr lang="en-US" b="1" dirty="0">
                <a:solidFill>
                  <a:schemeClr val="tx2">
                    <a:lumMod val="90000"/>
                    <a:lumOff val="10000"/>
                  </a:schemeClr>
                </a:solidFill>
                <a:latin typeface="Arial" panose="020B0604020202020204" pitchFamily="34" charset="0"/>
                <a:cs typeface="Arial" panose="020B0604020202020204" pitchFamily="34" charset="0"/>
              </a:rPr>
              <a:t>Build the Future</a:t>
            </a:r>
            <a:br>
              <a:rPr lang="en-US" dirty="0">
                <a:solidFill>
                  <a:schemeClr val="tx2">
                    <a:lumMod val="90000"/>
                    <a:lumOff val="10000"/>
                  </a:schemeClr>
                </a:solidFill>
                <a:latin typeface="Arial" panose="020B0604020202020204" pitchFamily="34" charset="0"/>
                <a:cs typeface="Arial" panose="020B0604020202020204" pitchFamily="34" charset="0"/>
              </a:rPr>
            </a:br>
            <a:r>
              <a:rPr lang="en-US" dirty="0">
                <a:solidFill>
                  <a:schemeClr val="tx2">
                    <a:lumMod val="90000"/>
                    <a:lumOff val="10000"/>
                  </a:schemeClr>
                </a:solidFill>
                <a:latin typeface="Arial" panose="020B0604020202020204" pitchFamily="34" charset="0"/>
                <a:cs typeface="Arial" panose="020B0604020202020204" pitchFamily="34" charset="0"/>
              </a:rPr>
              <a:t>	Together, we can create more accessible &amp; inclusive communities</a:t>
            </a:r>
            <a:r>
              <a:rPr lang="en-US" sz="2600" dirty="0">
                <a:solidFill>
                  <a:schemeClr val="tx2">
                    <a:lumMod val="90000"/>
                    <a:lumOff val="10000"/>
                  </a:schemeClr>
                </a:solidFill>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dirty="0">
              <a:solidFill>
                <a:schemeClr val="tx2">
                  <a:lumMod val="90000"/>
                  <a:lumOff val="10000"/>
                </a:schemeClr>
              </a:solidFill>
            </a:endParaRPr>
          </a:p>
        </p:txBody>
      </p:sp>
    </p:spTree>
    <p:extLst>
      <p:ext uri="{BB962C8B-B14F-4D97-AF65-F5344CB8AC3E}">
        <p14:creationId xmlns:p14="http://schemas.microsoft.com/office/powerpoint/2010/main" val="189281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EEC21-B562-7C5A-DD76-80A6058ED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616142-6169-8822-9D47-1B74C8409F81}"/>
              </a:ext>
            </a:extLst>
          </p:cNvPr>
          <p:cNvSpPr>
            <a:spLocks noGrp="1"/>
          </p:cNvSpPr>
          <p:nvPr>
            <p:ph type="title"/>
          </p:nvPr>
        </p:nvSpPr>
        <p:spPr>
          <a:xfrm>
            <a:off x="831850" y="768350"/>
            <a:ext cx="10515600" cy="1305515"/>
          </a:xfrm>
          <a:solidFill>
            <a:srgbClr val="FFFF00"/>
          </a:solidFill>
        </p:spPr>
        <p:txBody>
          <a:body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Looking Ahead</a:t>
            </a:r>
          </a:p>
        </p:txBody>
      </p:sp>
      <p:sp>
        <p:nvSpPr>
          <p:cNvPr id="3" name="Text Placeholder 2">
            <a:extLst>
              <a:ext uri="{FF2B5EF4-FFF2-40B4-BE49-F238E27FC236}">
                <a16:creationId xmlns:a16="http://schemas.microsoft.com/office/drawing/2014/main" id="{0BC40840-9330-047B-CC51-3E372EAE61F4}"/>
              </a:ext>
            </a:extLst>
          </p:cNvPr>
          <p:cNvSpPr>
            <a:spLocks noGrp="1"/>
          </p:cNvSpPr>
          <p:nvPr>
            <p:ph type="body" idx="1"/>
          </p:nvPr>
        </p:nvSpPr>
        <p:spPr>
          <a:xfrm>
            <a:off x="472440" y="2236879"/>
            <a:ext cx="11483340" cy="4415381"/>
          </a:xfrm>
        </p:spPr>
        <p:txBody>
          <a:bodyPr>
            <a:normAutofit/>
          </a:bodyPr>
          <a:lstStyle/>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 Continued implementation of the Virginia Open Caption Law</a:t>
            </a:r>
          </a:p>
          <a:p>
            <a:r>
              <a:rPr lang="en-US" sz="2800" dirty="0">
                <a:latin typeface="Arial" panose="020B0604020202020204" pitchFamily="34" charset="0"/>
                <a:cs typeface="Arial" panose="020B0604020202020204" pitchFamily="34" charset="0"/>
              </a:rPr>
              <a:t>✅ Advances in AI and communication technology</a:t>
            </a:r>
          </a:p>
          <a:p>
            <a:r>
              <a:rPr lang="en-US" sz="2800" dirty="0">
                <a:latin typeface="Arial" panose="020B0604020202020204" pitchFamily="34" charset="0"/>
                <a:cs typeface="Arial" panose="020B0604020202020204" pitchFamily="34" charset="0"/>
              </a:rPr>
              <a:t>✅ Future federal and state accessibility policies</a:t>
            </a:r>
          </a:p>
          <a:p>
            <a:r>
              <a:rPr lang="en-US" sz="2800" dirty="0">
                <a:latin typeface="Arial" panose="020B0604020202020204" pitchFamily="34" charset="0"/>
                <a:cs typeface="Arial" panose="020B0604020202020204" pitchFamily="34" charset="0"/>
              </a:rPr>
              <a:t>✅ Local budget and funding decisions</a:t>
            </a:r>
          </a:p>
          <a:p>
            <a:r>
              <a:rPr lang="en-US" sz="2800" dirty="0">
                <a:latin typeface="Arial" panose="020B0604020202020204" pitchFamily="34" charset="0"/>
                <a:cs typeface="Arial" panose="020B0604020202020204" pitchFamily="34" charset="0"/>
              </a:rPr>
              <a:t>✅ New opportunities to strengthen communication access</a:t>
            </a:r>
          </a:p>
          <a:p>
            <a:pPr marL="342900" indent="-342900">
              <a:buFont typeface="Arial" panose="020B0604020202020204" pitchFamily="34" charset="0"/>
              <a:buChar char="•"/>
            </a:pPr>
            <a:endParaRPr lang="en-US" dirty="0">
              <a:solidFill>
                <a:schemeClr val="tx2">
                  <a:lumMod val="90000"/>
                  <a:lumOff val="10000"/>
                </a:schemeClr>
              </a:solidFill>
            </a:endParaRPr>
          </a:p>
        </p:txBody>
      </p:sp>
    </p:spTree>
    <p:extLst>
      <p:ext uri="{BB962C8B-B14F-4D97-AF65-F5344CB8AC3E}">
        <p14:creationId xmlns:p14="http://schemas.microsoft.com/office/powerpoint/2010/main" val="3210556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F76-4891-ED80-297E-098048644A5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4F15D58-AB5B-8338-EC8B-7DDA07438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500" y="-60960"/>
            <a:ext cx="10177434" cy="3702817"/>
          </a:xfrm>
          <a:prstGeom prst="rect">
            <a:avLst/>
          </a:prstGeom>
        </p:spPr>
      </p:pic>
      <p:sp>
        <p:nvSpPr>
          <p:cNvPr id="4" name="TextBox 3">
            <a:extLst>
              <a:ext uri="{FF2B5EF4-FFF2-40B4-BE49-F238E27FC236}">
                <a16:creationId xmlns:a16="http://schemas.microsoft.com/office/drawing/2014/main" id="{B853C61D-9E9C-7114-E50E-A015DF8665A5}"/>
              </a:ext>
            </a:extLst>
          </p:cNvPr>
          <p:cNvSpPr txBox="1"/>
          <p:nvPr/>
        </p:nvSpPr>
        <p:spPr>
          <a:xfrm>
            <a:off x="834480" y="4034910"/>
            <a:ext cx="8248560" cy="2554545"/>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Thank You</a:t>
            </a:r>
          </a:p>
          <a:p>
            <a:r>
              <a:rPr lang="en-US" sz="2000" b="1" dirty="0">
                <a:latin typeface="Arial" panose="020B0604020202020204" pitchFamily="34" charset="0"/>
                <a:cs typeface="Arial" panose="020B0604020202020204" pitchFamily="34" charset="0"/>
              </a:rPr>
              <a:t>Darren Marquardt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Executive Director</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Northern Virginia Resource Center for Deaf &amp; Hard of Hearing Persons</a:t>
            </a:r>
          </a:p>
          <a:p>
            <a:r>
              <a:rPr lang="en-US" sz="2000" dirty="0">
                <a:latin typeface="Arial" panose="020B0604020202020204" pitchFamily="34" charset="0"/>
                <a:cs typeface="Arial" panose="020B0604020202020204" pitchFamily="34" charset="0"/>
              </a:rPr>
              <a:t>📧 execdirector@nvrc.org </a:t>
            </a:r>
          </a:p>
          <a:p>
            <a:r>
              <a:rPr lang="en-U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hlinkClick r:id="rId4"/>
              </a:rPr>
              <a:t>www.nvrc.org</a:t>
            </a:r>
            <a:r>
              <a:rPr lang="en-US" sz="2000" dirty="0">
                <a:latin typeface="Arial" panose="020B0604020202020204" pitchFamily="34" charset="0"/>
                <a:cs typeface="Arial" panose="020B0604020202020204" pitchFamily="34" charset="0"/>
              </a:rPr>
              <a:t> </a:t>
            </a:r>
          </a:p>
          <a:p>
            <a:r>
              <a:rPr lang="en-US" sz="2000" dirty="0">
                <a:latin typeface="Arial" panose="020B0604020202020204" pitchFamily="34" charset="0"/>
                <a:cs typeface="Arial" panose="020B0604020202020204" pitchFamily="34" charset="0"/>
              </a:rPr>
              <a:t>📱 703-352-9055 </a:t>
            </a:r>
          </a:p>
          <a:p>
            <a:r>
              <a:rPr lang="en-US" sz="20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10467 White Granite Drive, Suite 312, Oakton, VA 22124</a:t>
            </a:r>
            <a:endParaRPr lang="en-US"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285AA30-E923-50EC-DD62-7020B44055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83980" y="4365558"/>
            <a:ext cx="3116572" cy="20809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754838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F72C2-612A-287B-9D4B-CA7EB9533F7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68643E9-3F9A-83A9-60FE-A5CF9E8E5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560" y="168143"/>
            <a:ext cx="10177434" cy="4721252"/>
          </a:xfrm>
          <a:prstGeom prst="rect">
            <a:avLst/>
          </a:prstGeom>
        </p:spPr>
      </p:pic>
      <p:sp>
        <p:nvSpPr>
          <p:cNvPr id="4" name="TextBox 3">
            <a:extLst>
              <a:ext uri="{FF2B5EF4-FFF2-40B4-BE49-F238E27FC236}">
                <a16:creationId xmlns:a16="http://schemas.microsoft.com/office/drawing/2014/main" id="{47D83988-086C-E360-DF6E-BAAF70097B34}"/>
              </a:ext>
            </a:extLst>
          </p:cNvPr>
          <p:cNvSpPr txBox="1"/>
          <p:nvPr/>
        </p:nvSpPr>
        <p:spPr>
          <a:xfrm>
            <a:off x="629433" y="5344001"/>
            <a:ext cx="10177434" cy="1200329"/>
          </a:xfrm>
          <a:prstGeom prst="rect">
            <a:avLst/>
          </a:prstGeom>
          <a:noFill/>
        </p:spPr>
        <p:txBody>
          <a:bodyPr wrap="square" rtlCol="0">
            <a:spAutoFit/>
          </a:bodyPr>
          <a:lstStyle/>
          <a:p>
            <a:pPr algn="ctr"/>
            <a:r>
              <a:rPr lang="en-US" sz="7200" dirty="0">
                <a:solidFill>
                  <a:schemeClr val="tx2">
                    <a:lumMod val="90000"/>
                    <a:lumOff val="10000"/>
                  </a:schemeClr>
                </a:solidFill>
                <a:latin typeface="Arial" panose="020B0604020202020204" pitchFamily="34" charset="0"/>
                <a:cs typeface="Arial" panose="020B0604020202020204" pitchFamily="34" charset="0"/>
              </a:rPr>
              <a:t>Questions &amp; Discussion</a:t>
            </a:r>
          </a:p>
        </p:txBody>
      </p:sp>
    </p:spTree>
    <p:extLst>
      <p:ext uri="{BB962C8B-B14F-4D97-AF65-F5344CB8AC3E}">
        <p14:creationId xmlns:p14="http://schemas.microsoft.com/office/powerpoint/2010/main" val="229046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97A38C-3E55-3CAE-32B3-DCE035B75C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33" y="385408"/>
            <a:ext cx="10177434" cy="2700692"/>
          </a:xfrm>
          <a:prstGeom prst="rect">
            <a:avLst/>
          </a:prstGeom>
        </p:spPr>
      </p:pic>
      <p:sp>
        <p:nvSpPr>
          <p:cNvPr id="6" name="TextBox 5">
            <a:extLst>
              <a:ext uri="{FF2B5EF4-FFF2-40B4-BE49-F238E27FC236}">
                <a16:creationId xmlns:a16="http://schemas.microsoft.com/office/drawing/2014/main" id="{A7A0F5C1-5DFB-7F1E-5B48-A0CE4CE5A526}"/>
              </a:ext>
            </a:extLst>
          </p:cNvPr>
          <p:cNvSpPr txBox="1"/>
          <p:nvPr/>
        </p:nvSpPr>
        <p:spPr>
          <a:xfrm>
            <a:off x="719806" y="3165983"/>
            <a:ext cx="10489214" cy="3231654"/>
          </a:xfrm>
          <a:prstGeom prst="rect">
            <a:avLst/>
          </a:prstGeom>
          <a:noFill/>
        </p:spPr>
        <p:txBody>
          <a:bodyPr wrap="square">
            <a:spAutoFit/>
          </a:bodyPr>
          <a:lstStyle/>
          <a:p>
            <a:pPr algn="ctr">
              <a:buNone/>
            </a:pPr>
            <a:r>
              <a:rPr lang="en-US" sz="4400" b="1" dirty="0">
                <a:solidFill>
                  <a:schemeClr val="tx2">
                    <a:lumMod val="90000"/>
                    <a:lumOff val="10000"/>
                  </a:schemeClr>
                </a:solidFill>
                <a:latin typeface="Arial" panose="020B0604020202020204" pitchFamily="34" charset="0"/>
                <a:cs typeface="Arial" panose="020B0604020202020204" pitchFamily="34" charset="0"/>
              </a:rPr>
              <a:t>What We'll Cover</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Federal changes</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Virginia legislation</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Northern Virginia updates</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Communication access</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Healthcare</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Employment</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Technology &amp; AI</a:t>
            </a:r>
          </a:p>
          <a:p>
            <a:pPr>
              <a:buNone/>
            </a:pPr>
            <a:r>
              <a:rPr lang="en-US" sz="2000" dirty="0">
                <a:solidFill>
                  <a:schemeClr val="tx2">
                    <a:lumMod val="90000"/>
                    <a:lumOff val="10000"/>
                  </a:schemeClr>
                </a:solidFill>
                <a:latin typeface="Arial" panose="020B0604020202020204" pitchFamily="34" charset="0"/>
                <a:cs typeface="Arial" panose="020B0604020202020204" pitchFamily="34" charset="0"/>
              </a:rPr>
              <a:t>✔ What to watch next</a:t>
            </a:r>
          </a:p>
        </p:txBody>
      </p:sp>
    </p:spTree>
    <p:extLst>
      <p:ext uri="{BB962C8B-B14F-4D97-AF65-F5344CB8AC3E}">
        <p14:creationId xmlns:p14="http://schemas.microsoft.com/office/powerpoint/2010/main" val="2276072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A0B0-4E28-2416-F6CF-95805947EB17}"/>
              </a:ext>
            </a:extLst>
          </p:cNvPr>
          <p:cNvSpPr>
            <a:spLocks noGrp="1"/>
          </p:cNvSpPr>
          <p:nvPr>
            <p:ph type="title"/>
          </p:nvPr>
        </p:nvSpPr>
        <p:spPr>
          <a:xfrm>
            <a:off x="688267" y="623074"/>
            <a:ext cx="4155786" cy="1645463"/>
          </a:xfrm>
        </p:spPr>
        <p:txBody>
          <a:bodyPr>
            <a:normAutofit fontScale="90000"/>
          </a:bodyPr>
          <a:lstStyle/>
          <a:p>
            <a:pPr algn="ctr"/>
            <a:r>
              <a:rPr lang="en-US" b="1" dirty="0">
                <a:solidFill>
                  <a:schemeClr val="tx2">
                    <a:lumMod val="90000"/>
                    <a:lumOff val="10000"/>
                  </a:schemeClr>
                </a:solidFill>
              </a:rPr>
              <a:t>Federal Policy Watch</a:t>
            </a:r>
          </a:p>
        </p:txBody>
      </p:sp>
      <p:sp>
        <p:nvSpPr>
          <p:cNvPr id="3" name="Text Placeholder 2">
            <a:extLst>
              <a:ext uri="{FF2B5EF4-FFF2-40B4-BE49-F238E27FC236}">
                <a16:creationId xmlns:a16="http://schemas.microsoft.com/office/drawing/2014/main" id="{56F960ED-60C8-C7F0-53F8-63FF781F5B1B}"/>
              </a:ext>
            </a:extLst>
          </p:cNvPr>
          <p:cNvSpPr>
            <a:spLocks noGrp="1"/>
          </p:cNvSpPr>
          <p:nvPr>
            <p:ph type="body" idx="1"/>
          </p:nvPr>
        </p:nvSpPr>
        <p:spPr>
          <a:xfrm>
            <a:off x="831850" y="2478705"/>
            <a:ext cx="3158259" cy="3610946"/>
          </a:xfrm>
          <a:solidFill>
            <a:srgbClr val="FFFF00"/>
          </a:solidFill>
        </p:spPr>
        <p:txBody>
          <a:bodyPr>
            <a:normAutofit lnSpcReduction="10000"/>
          </a:bodyPr>
          <a:lstStyle/>
          <a:p>
            <a:r>
              <a:rPr lang="en-US" sz="3200" b="1" dirty="0">
                <a:solidFill>
                  <a:schemeClr val="tx2">
                    <a:lumMod val="90000"/>
                    <a:lumOff val="10000"/>
                  </a:schemeClr>
                </a:solidFill>
                <a:latin typeface="Arial" panose="020B0604020202020204" pitchFamily="34" charset="0"/>
                <a:cs typeface="Arial" panose="020B0604020202020204" pitchFamily="34" charset="0"/>
              </a:rPr>
              <a:t>ADA: </a:t>
            </a:r>
          </a:p>
          <a:p>
            <a:r>
              <a:rPr lang="en-US" sz="3200" b="1" dirty="0">
                <a:solidFill>
                  <a:schemeClr val="tx2">
                    <a:lumMod val="90000"/>
                    <a:lumOff val="10000"/>
                  </a:schemeClr>
                </a:solidFill>
                <a:latin typeface="Arial" panose="020B0604020202020204" pitchFamily="34" charset="0"/>
                <a:cs typeface="Arial" panose="020B0604020202020204" pitchFamily="34" charset="0"/>
              </a:rPr>
              <a:t>Still the Law</a:t>
            </a:r>
          </a:p>
          <a:p>
            <a:r>
              <a:rPr lang="en-US" sz="3200" dirty="0">
                <a:solidFill>
                  <a:schemeClr val="tx2">
                    <a:lumMod val="90000"/>
                    <a:lumOff val="10000"/>
                  </a:schemeClr>
                </a:solidFill>
                <a:latin typeface="Arial" panose="020B0604020202020204" pitchFamily="34" charset="0"/>
                <a:cs typeface="Arial" panose="020B0604020202020204" pitchFamily="34" charset="0"/>
              </a:rPr>
              <a:t>People are asking:</a:t>
            </a:r>
          </a:p>
          <a:p>
            <a:r>
              <a:rPr lang="en-US" sz="3200" dirty="0">
                <a:solidFill>
                  <a:schemeClr val="tx2">
                    <a:lumMod val="90000"/>
                    <a:lumOff val="10000"/>
                  </a:schemeClr>
                </a:solidFill>
                <a:latin typeface="Arial" panose="020B0604020202020204" pitchFamily="34" charset="0"/>
                <a:cs typeface="Arial" panose="020B0604020202020204" pitchFamily="34" charset="0"/>
              </a:rPr>
              <a:t>"Is the ADA going away?"</a:t>
            </a:r>
          </a:p>
          <a:p>
            <a:r>
              <a:rPr lang="en-US" sz="3200" b="1" dirty="0">
                <a:solidFill>
                  <a:schemeClr val="tx2">
                    <a:lumMod val="90000"/>
                    <a:lumOff val="10000"/>
                  </a:schemeClr>
                </a:solidFill>
                <a:latin typeface="Arial" panose="020B0604020202020204" pitchFamily="34" charset="0"/>
                <a:cs typeface="Arial" panose="020B0604020202020204" pitchFamily="34" charset="0"/>
              </a:rPr>
              <a:t>No.</a:t>
            </a:r>
            <a:endParaRPr lang="en-US" sz="32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BA2C3962-6BBD-5DEA-0A15-C08EBFCECCBF}"/>
              </a:ext>
            </a:extLst>
          </p:cNvPr>
          <p:cNvSpPr txBox="1">
            <a:spLocks/>
          </p:cNvSpPr>
          <p:nvPr/>
        </p:nvSpPr>
        <p:spPr>
          <a:xfrm>
            <a:off x="4403324" y="2268537"/>
            <a:ext cx="7234494" cy="389794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200" dirty="0">
                <a:solidFill>
                  <a:schemeClr val="tx2">
                    <a:lumMod val="90000"/>
                    <a:lumOff val="10000"/>
                  </a:schemeClr>
                </a:solidFill>
                <a:latin typeface="Arial" panose="020B0604020202020204" pitchFamily="34" charset="0"/>
                <a:cs typeface="Arial" panose="020B0604020202020204" pitchFamily="34" charset="0"/>
              </a:rPr>
              <a:t>The ADA remains federal law.</a:t>
            </a:r>
          </a:p>
          <a:p>
            <a:r>
              <a:rPr lang="en-US" sz="3200" dirty="0">
                <a:solidFill>
                  <a:schemeClr val="tx2">
                    <a:lumMod val="90000"/>
                    <a:lumOff val="10000"/>
                  </a:schemeClr>
                </a:solidFill>
                <a:latin typeface="Arial" panose="020B0604020202020204" pitchFamily="34" charset="0"/>
                <a:cs typeface="Arial" panose="020B0604020202020204" pitchFamily="34" charset="0"/>
              </a:rPr>
              <a:t>However...</a:t>
            </a:r>
          </a:p>
          <a:p>
            <a:r>
              <a:rPr lang="en-US" sz="3200" dirty="0">
                <a:solidFill>
                  <a:schemeClr val="tx2">
                    <a:lumMod val="90000"/>
                    <a:lumOff val="10000"/>
                  </a:schemeClr>
                </a:solidFill>
                <a:latin typeface="Arial" panose="020B0604020202020204" pitchFamily="34" charset="0"/>
                <a:cs typeface="Arial" panose="020B0604020202020204" pitchFamily="34" charset="0"/>
              </a:rPr>
              <a:t>Enforcement priorities can change. </a:t>
            </a:r>
          </a:p>
          <a:p>
            <a:r>
              <a:rPr lang="en-US" sz="3200" dirty="0">
                <a:solidFill>
                  <a:schemeClr val="tx2">
                    <a:lumMod val="90000"/>
                    <a:lumOff val="10000"/>
                  </a:schemeClr>
                </a:solidFill>
                <a:latin typeface="Arial" panose="020B0604020202020204" pitchFamily="34" charset="0"/>
                <a:cs typeface="Arial" panose="020B0604020202020204" pitchFamily="34" charset="0"/>
              </a:rPr>
              <a:t>Federal guidance can change. </a:t>
            </a:r>
          </a:p>
          <a:p>
            <a:r>
              <a:rPr lang="en-US" sz="3200" dirty="0">
                <a:solidFill>
                  <a:schemeClr val="tx2">
                    <a:lumMod val="90000"/>
                    <a:lumOff val="10000"/>
                  </a:schemeClr>
                </a:solidFill>
                <a:latin typeface="Arial" panose="020B0604020202020204" pitchFamily="34" charset="0"/>
                <a:cs typeface="Arial" panose="020B0604020202020204" pitchFamily="34" charset="0"/>
              </a:rPr>
              <a:t>Court interpretations can change. </a:t>
            </a:r>
          </a:p>
          <a:p>
            <a:r>
              <a:rPr lang="en-US" sz="3200" dirty="0">
                <a:solidFill>
                  <a:schemeClr val="tx2">
                    <a:lumMod val="90000"/>
                    <a:lumOff val="10000"/>
                  </a:schemeClr>
                </a:solidFill>
                <a:latin typeface="Arial" panose="020B0604020202020204" pitchFamily="34" charset="0"/>
                <a:cs typeface="Arial" panose="020B0604020202020204" pitchFamily="34" charset="0"/>
              </a:rPr>
              <a:t>Agency staffing can change. </a:t>
            </a:r>
          </a:p>
          <a:p>
            <a:r>
              <a:rPr lang="en-US" sz="3200" dirty="0">
                <a:solidFill>
                  <a:schemeClr val="tx2">
                    <a:lumMod val="90000"/>
                    <a:lumOff val="10000"/>
                  </a:schemeClr>
                </a:solidFill>
                <a:latin typeface="Arial" panose="020B0604020202020204" pitchFamily="34" charset="0"/>
                <a:cs typeface="Arial" panose="020B0604020202020204" pitchFamily="34" charset="0"/>
              </a:rPr>
              <a:t>This is why paying attention matters.</a:t>
            </a:r>
          </a:p>
        </p:txBody>
      </p:sp>
    </p:spTree>
    <p:extLst>
      <p:ext uri="{BB962C8B-B14F-4D97-AF65-F5344CB8AC3E}">
        <p14:creationId xmlns:p14="http://schemas.microsoft.com/office/powerpoint/2010/main" val="2434802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48CDD-C93D-E5B9-9B0E-F4C170F3E39B}"/>
              </a:ext>
            </a:extLst>
          </p:cNvPr>
          <p:cNvSpPr>
            <a:spLocks noGrp="1"/>
          </p:cNvSpPr>
          <p:nvPr>
            <p:ph type="title"/>
          </p:nvPr>
        </p:nvSpPr>
        <p:spPr>
          <a:xfrm>
            <a:off x="831850" y="768350"/>
            <a:ext cx="10515600" cy="1305515"/>
          </a:xfrm>
          <a:solidFill>
            <a:srgbClr val="FFFF00"/>
          </a:solidFill>
        </p:spPr>
        <p:txBody>
          <a:body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ADA Issues to Watch</a:t>
            </a:r>
          </a:p>
        </p:txBody>
      </p:sp>
      <p:sp>
        <p:nvSpPr>
          <p:cNvPr id="3" name="Text Placeholder 2">
            <a:extLst>
              <a:ext uri="{FF2B5EF4-FFF2-40B4-BE49-F238E27FC236}">
                <a16:creationId xmlns:a16="http://schemas.microsoft.com/office/drawing/2014/main" id="{AD2D5B33-7D69-769D-5AC9-7A1C753FCD19}"/>
              </a:ext>
            </a:extLst>
          </p:cNvPr>
          <p:cNvSpPr>
            <a:spLocks noGrp="1"/>
          </p:cNvSpPr>
          <p:nvPr>
            <p:ph type="body" idx="1"/>
          </p:nvPr>
        </p:nvSpPr>
        <p:spPr>
          <a:xfrm>
            <a:off x="831850" y="2236879"/>
            <a:ext cx="10515600" cy="3852771"/>
          </a:xfrm>
        </p:spPr>
        <p:txBody>
          <a:bodyPr>
            <a:normAutofit lnSpcReduction="10000"/>
          </a:bodyPr>
          <a:lstStyle/>
          <a:p>
            <a:r>
              <a:rPr lang="en-US" dirty="0">
                <a:solidFill>
                  <a:schemeClr val="tx2">
                    <a:lumMod val="90000"/>
                    <a:lumOff val="10000"/>
                  </a:schemeClr>
                </a:solidFill>
                <a:latin typeface="Arial" panose="020B0604020202020204" pitchFamily="34" charset="0"/>
                <a:cs typeface="Arial" panose="020B0604020202020204" pitchFamily="34" charset="0"/>
              </a:rPr>
              <a:t>• Effective Communication</a:t>
            </a:r>
          </a:p>
          <a:p>
            <a:r>
              <a:rPr lang="en-US" dirty="0">
                <a:solidFill>
                  <a:schemeClr val="tx2">
                    <a:lumMod val="90000"/>
                    <a:lumOff val="10000"/>
                  </a:schemeClr>
                </a:solidFill>
                <a:latin typeface="Arial" panose="020B0604020202020204" pitchFamily="34" charset="0"/>
                <a:cs typeface="Arial" panose="020B0604020202020204" pitchFamily="34" charset="0"/>
              </a:rPr>
              <a:t>• Qualified interpreters</a:t>
            </a:r>
          </a:p>
          <a:p>
            <a:r>
              <a:rPr lang="en-US" dirty="0">
                <a:solidFill>
                  <a:schemeClr val="tx2">
                    <a:lumMod val="90000"/>
                    <a:lumOff val="10000"/>
                  </a:schemeClr>
                </a:solidFill>
                <a:latin typeface="Arial" panose="020B0604020202020204" pitchFamily="34" charset="0"/>
                <a:cs typeface="Arial" panose="020B0604020202020204" pitchFamily="34" charset="0"/>
              </a:rPr>
              <a:t>• CART</a:t>
            </a:r>
          </a:p>
          <a:p>
            <a:r>
              <a:rPr lang="en-US" dirty="0">
                <a:solidFill>
                  <a:schemeClr val="tx2">
                    <a:lumMod val="90000"/>
                    <a:lumOff val="10000"/>
                  </a:schemeClr>
                </a:solidFill>
                <a:latin typeface="Arial" panose="020B0604020202020204" pitchFamily="34" charset="0"/>
                <a:cs typeface="Arial" panose="020B0604020202020204" pitchFamily="34" charset="0"/>
              </a:rPr>
              <a:t>• Captioning</a:t>
            </a:r>
          </a:p>
          <a:p>
            <a:r>
              <a:rPr lang="en-US" dirty="0">
                <a:solidFill>
                  <a:schemeClr val="tx2">
                    <a:lumMod val="90000"/>
                    <a:lumOff val="10000"/>
                  </a:schemeClr>
                </a:solidFill>
                <a:latin typeface="Arial" panose="020B0604020202020204" pitchFamily="34" charset="0"/>
                <a:cs typeface="Arial" panose="020B0604020202020204" pitchFamily="34" charset="0"/>
              </a:rPr>
              <a:t>• Hearing loops</a:t>
            </a:r>
          </a:p>
          <a:p>
            <a:r>
              <a:rPr lang="en-US" dirty="0">
                <a:solidFill>
                  <a:schemeClr val="tx2">
                    <a:lumMod val="90000"/>
                    <a:lumOff val="10000"/>
                  </a:schemeClr>
                </a:solidFill>
                <a:latin typeface="Arial" panose="020B0604020202020204" pitchFamily="34" charset="0"/>
                <a:cs typeface="Arial" panose="020B0604020202020204" pitchFamily="34" charset="0"/>
              </a:rPr>
              <a:t>• Accessible technology</a:t>
            </a:r>
          </a:p>
          <a:p>
            <a:r>
              <a:rPr lang="en-US" dirty="0">
                <a:solidFill>
                  <a:schemeClr val="tx2">
                    <a:lumMod val="90000"/>
                    <a:lumOff val="10000"/>
                  </a:schemeClr>
                </a:solidFill>
                <a:latin typeface="Arial" panose="020B0604020202020204" pitchFamily="34" charset="0"/>
                <a:cs typeface="Arial" panose="020B0604020202020204" pitchFamily="34" charset="0"/>
              </a:rPr>
              <a:t>• Hospital communication</a:t>
            </a:r>
          </a:p>
          <a:p>
            <a:r>
              <a:rPr lang="en-US" dirty="0">
                <a:solidFill>
                  <a:schemeClr val="tx2">
                    <a:lumMod val="90000"/>
                    <a:lumOff val="10000"/>
                  </a:schemeClr>
                </a:solidFill>
                <a:latin typeface="Arial" panose="020B0604020202020204" pitchFamily="34" charset="0"/>
                <a:cs typeface="Arial" panose="020B0604020202020204" pitchFamily="34" charset="0"/>
              </a:rPr>
              <a:t>• Public accommodations</a:t>
            </a:r>
          </a:p>
          <a:p>
            <a:r>
              <a:rPr lang="en-US" dirty="0">
                <a:solidFill>
                  <a:schemeClr val="tx2">
                    <a:lumMod val="90000"/>
                    <a:lumOff val="10000"/>
                  </a:schemeClr>
                </a:solidFill>
                <a:latin typeface="Arial" panose="020B0604020202020204" pitchFamily="34" charset="0"/>
                <a:cs typeface="Arial" panose="020B0604020202020204" pitchFamily="34" charset="0"/>
              </a:rPr>
              <a:t>• Employment accommodations</a:t>
            </a:r>
          </a:p>
          <a:p>
            <a:endParaRPr lang="en-US" dirty="0"/>
          </a:p>
        </p:txBody>
      </p:sp>
    </p:spTree>
    <p:extLst>
      <p:ext uri="{BB962C8B-B14F-4D97-AF65-F5344CB8AC3E}">
        <p14:creationId xmlns:p14="http://schemas.microsoft.com/office/powerpoint/2010/main" val="3291278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59A57-20B3-6CC8-281B-EDD3EDD3E08C}"/>
              </a:ext>
            </a:extLst>
          </p:cNvPr>
          <p:cNvSpPr>
            <a:spLocks noGrp="1"/>
          </p:cNvSpPr>
          <p:nvPr>
            <p:ph type="title"/>
          </p:nvPr>
        </p:nvSpPr>
        <p:spPr>
          <a:solidFill>
            <a:srgbClr val="FFFF00"/>
          </a:solidFill>
        </p:spPr>
        <p:txBody>
          <a:body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Section 504</a:t>
            </a:r>
          </a:p>
        </p:txBody>
      </p:sp>
      <p:sp>
        <p:nvSpPr>
          <p:cNvPr id="3" name="Content Placeholder 2">
            <a:extLst>
              <a:ext uri="{FF2B5EF4-FFF2-40B4-BE49-F238E27FC236}">
                <a16:creationId xmlns:a16="http://schemas.microsoft.com/office/drawing/2014/main" id="{2D416282-C0B9-3004-E4E2-0901D740DAE6}"/>
              </a:ext>
            </a:extLst>
          </p:cNvPr>
          <p:cNvSpPr>
            <a:spLocks noGrp="1"/>
          </p:cNvSpPr>
          <p:nvPr>
            <p:ph sz="half" idx="1"/>
          </p:nvPr>
        </p:nvSpPr>
        <p:spPr>
          <a:xfrm>
            <a:off x="838201" y="2034540"/>
            <a:ext cx="5181600" cy="4667250"/>
          </a:xfrm>
        </p:spPr>
        <p:txBody>
          <a:bodyPr>
            <a:normAutofit fontScale="40000" lnSpcReduction="20000"/>
          </a:bodyPr>
          <a:lstStyle/>
          <a:p>
            <a:pPr marL="0" indent="0">
              <a:buNone/>
            </a:pPr>
            <a:r>
              <a:rPr lang="en-US" sz="12000" dirty="0">
                <a:solidFill>
                  <a:schemeClr val="tx2">
                    <a:lumMod val="90000"/>
                    <a:lumOff val="10000"/>
                  </a:schemeClr>
                </a:solidFill>
                <a:latin typeface="Arial" panose="020B0604020202020204" pitchFamily="34" charset="0"/>
                <a:cs typeface="Arial" panose="020B0604020202020204" pitchFamily="34" charset="0"/>
              </a:rPr>
              <a:t>What is it?</a:t>
            </a:r>
          </a:p>
          <a:p>
            <a:pPr marL="0" indent="0">
              <a:buNone/>
            </a:pPr>
            <a:r>
              <a:rPr lang="en-US" sz="6700" dirty="0">
                <a:solidFill>
                  <a:schemeClr val="tx2">
                    <a:lumMod val="90000"/>
                    <a:lumOff val="10000"/>
                  </a:schemeClr>
                </a:solidFill>
                <a:latin typeface="Arial" panose="020B0604020202020204" pitchFamily="34" charset="0"/>
                <a:cs typeface="Arial" panose="020B0604020202020204" pitchFamily="34" charset="0"/>
              </a:rPr>
              <a:t>Civil rights protections for people with disabilities in programs receiving federal funding.</a:t>
            </a:r>
          </a:p>
          <a:p>
            <a:pPr marL="0" indent="0">
              <a:buNone/>
            </a:pPr>
            <a:endParaRPr lang="en-US" sz="6700" dirty="0">
              <a:solidFill>
                <a:schemeClr val="tx2">
                  <a:lumMod val="90000"/>
                  <a:lumOff val="10000"/>
                </a:schemeClr>
              </a:solidFill>
              <a:latin typeface="Arial" panose="020B0604020202020204" pitchFamily="34" charset="0"/>
              <a:cs typeface="Arial" panose="020B0604020202020204" pitchFamily="34" charset="0"/>
            </a:endParaRPr>
          </a:p>
          <a:p>
            <a:pPr marL="0" indent="0">
              <a:buNone/>
            </a:pPr>
            <a:r>
              <a:rPr lang="en-US" sz="12000" dirty="0">
                <a:solidFill>
                  <a:schemeClr val="tx2">
                    <a:lumMod val="90000"/>
                    <a:lumOff val="10000"/>
                  </a:schemeClr>
                </a:solidFill>
                <a:latin typeface="Arial" panose="020B0604020202020204" pitchFamily="34" charset="0"/>
                <a:cs typeface="Arial" panose="020B0604020202020204" pitchFamily="34" charset="0"/>
              </a:rPr>
              <a:t>Why it matters:</a:t>
            </a:r>
          </a:p>
          <a:p>
            <a:pPr marL="0" indent="0">
              <a:buNone/>
            </a:pPr>
            <a:r>
              <a:rPr lang="en-US" sz="6700" dirty="0">
                <a:solidFill>
                  <a:schemeClr val="tx2">
                    <a:lumMod val="90000"/>
                    <a:lumOff val="10000"/>
                  </a:schemeClr>
                </a:solidFill>
                <a:latin typeface="Arial" panose="020B0604020202020204" pitchFamily="34" charset="0"/>
                <a:cs typeface="Arial" panose="020B0604020202020204" pitchFamily="34" charset="0"/>
              </a:rPr>
              <a:t>Nearly every Deaf and Hard of Hearing person interacts with organizations covered by Section 504.</a:t>
            </a:r>
          </a:p>
          <a:p>
            <a:pPr marL="0" indent="0">
              <a:buNone/>
            </a:pPr>
            <a:endParaRPr lang="en-US" dirty="0"/>
          </a:p>
        </p:txBody>
      </p:sp>
      <p:sp>
        <p:nvSpPr>
          <p:cNvPr id="4" name="Content Placeholder 3">
            <a:extLst>
              <a:ext uri="{FF2B5EF4-FFF2-40B4-BE49-F238E27FC236}">
                <a16:creationId xmlns:a16="http://schemas.microsoft.com/office/drawing/2014/main" id="{19921703-F0F1-F992-AC8A-28DCBECD1B14}"/>
              </a:ext>
            </a:extLst>
          </p:cNvPr>
          <p:cNvSpPr>
            <a:spLocks noGrp="1"/>
          </p:cNvSpPr>
          <p:nvPr>
            <p:ph sz="half" idx="2"/>
          </p:nvPr>
        </p:nvSpPr>
        <p:spPr>
          <a:xfrm>
            <a:off x="6172200" y="1825625"/>
            <a:ext cx="5181600" cy="4323715"/>
          </a:xfrm>
        </p:spPr>
        <p:txBody>
          <a:bodyPr>
            <a:normAutofit fontScale="40000" lnSpcReduction="20000"/>
          </a:bodyPr>
          <a:lstStyle/>
          <a:p>
            <a:r>
              <a:rPr lang="en-US" dirty="0">
                <a:solidFill>
                  <a:schemeClr val="tx2">
                    <a:lumMod val="90000"/>
                    <a:lumOff val="10000"/>
                  </a:schemeClr>
                </a:solidFill>
                <a:latin typeface="Arial" panose="020B0604020202020204" pitchFamily="34" charset="0"/>
                <a:cs typeface="Arial" panose="020B0604020202020204" pitchFamily="34" charset="0"/>
              </a:rPr>
              <a:t>Hospitals and medical offices that receive Medicare or Medicaid funding </a:t>
            </a:r>
          </a:p>
          <a:p>
            <a:r>
              <a:rPr lang="en-US" dirty="0">
                <a:solidFill>
                  <a:schemeClr val="tx2">
                    <a:lumMod val="90000"/>
                    <a:lumOff val="10000"/>
                  </a:schemeClr>
                </a:solidFill>
                <a:latin typeface="Arial" panose="020B0604020202020204" pitchFamily="34" charset="0"/>
                <a:cs typeface="Arial" panose="020B0604020202020204" pitchFamily="34" charset="0"/>
              </a:rPr>
              <a:t>Public schools (K-12) </a:t>
            </a:r>
          </a:p>
          <a:p>
            <a:r>
              <a:rPr lang="en-US" dirty="0">
                <a:solidFill>
                  <a:schemeClr val="tx2">
                    <a:lumMod val="90000"/>
                    <a:lumOff val="10000"/>
                  </a:schemeClr>
                </a:solidFill>
                <a:latin typeface="Arial" panose="020B0604020202020204" pitchFamily="34" charset="0"/>
                <a:cs typeface="Arial" panose="020B0604020202020204" pitchFamily="34" charset="0"/>
              </a:rPr>
              <a:t>Colleges and universities </a:t>
            </a:r>
          </a:p>
          <a:p>
            <a:r>
              <a:rPr lang="en-US" dirty="0">
                <a:solidFill>
                  <a:schemeClr val="tx2">
                    <a:lumMod val="90000"/>
                    <a:lumOff val="10000"/>
                  </a:schemeClr>
                </a:solidFill>
                <a:latin typeface="Arial" panose="020B0604020202020204" pitchFamily="34" charset="0"/>
                <a:cs typeface="Arial" panose="020B0604020202020204" pitchFamily="34" charset="0"/>
              </a:rPr>
              <a:t>Community colleges </a:t>
            </a:r>
          </a:p>
          <a:p>
            <a:r>
              <a:rPr lang="en-US" dirty="0">
                <a:solidFill>
                  <a:schemeClr val="tx2">
                    <a:lumMod val="90000"/>
                    <a:lumOff val="10000"/>
                  </a:schemeClr>
                </a:solidFill>
                <a:latin typeface="Arial" panose="020B0604020202020204" pitchFamily="34" charset="0"/>
                <a:cs typeface="Arial" panose="020B0604020202020204" pitchFamily="34" charset="0"/>
              </a:rPr>
              <a:t>Public libraries </a:t>
            </a:r>
          </a:p>
          <a:p>
            <a:r>
              <a:rPr lang="en-US" dirty="0">
                <a:solidFill>
                  <a:schemeClr val="tx2">
                    <a:lumMod val="90000"/>
                    <a:lumOff val="10000"/>
                  </a:schemeClr>
                </a:solidFill>
                <a:latin typeface="Arial" panose="020B0604020202020204" pitchFamily="34" charset="0"/>
                <a:cs typeface="Arial" panose="020B0604020202020204" pitchFamily="34" charset="0"/>
              </a:rPr>
              <a:t>State and local government agencies </a:t>
            </a:r>
          </a:p>
          <a:p>
            <a:r>
              <a:rPr lang="en-US" dirty="0">
                <a:solidFill>
                  <a:schemeClr val="tx2">
                    <a:lumMod val="90000"/>
                    <a:lumOff val="10000"/>
                  </a:schemeClr>
                </a:solidFill>
                <a:latin typeface="Arial" panose="020B0604020202020204" pitchFamily="34" charset="0"/>
                <a:cs typeface="Arial" panose="020B0604020202020204" pitchFamily="34" charset="0"/>
              </a:rPr>
              <a:t>Public health departments </a:t>
            </a:r>
          </a:p>
          <a:p>
            <a:r>
              <a:rPr lang="en-US" dirty="0">
                <a:solidFill>
                  <a:schemeClr val="tx2">
                    <a:lumMod val="90000"/>
                    <a:lumOff val="10000"/>
                  </a:schemeClr>
                </a:solidFill>
                <a:latin typeface="Arial" panose="020B0604020202020204" pitchFamily="34" charset="0"/>
                <a:cs typeface="Arial" panose="020B0604020202020204" pitchFamily="34" charset="0"/>
              </a:rPr>
              <a:t>Workforce development and employment programs </a:t>
            </a:r>
          </a:p>
          <a:p>
            <a:r>
              <a:rPr lang="en-US" dirty="0">
                <a:solidFill>
                  <a:schemeClr val="tx2">
                    <a:lumMod val="90000"/>
                    <a:lumOff val="10000"/>
                  </a:schemeClr>
                </a:solidFill>
                <a:latin typeface="Arial" panose="020B0604020202020204" pitchFamily="34" charset="0"/>
                <a:cs typeface="Arial" panose="020B0604020202020204" pitchFamily="34" charset="0"/>
              </a:rPr>
              <a:t>Housing authorities </a:t>
            </a:r>
          </a:p>
          <a:p>
            <a:r>
              <a:rPr lang="en-US" dirty="0">
                <a:solidFill>
                  <a:schemeClr val="tx2">
                    <a:lumMod val="90000"/>
                    <a:lumOff val="10000"/>
                  </a:schemeClr>
                </a:solidFill>
                <a:latin typeface="Arial" panose="020B0604020202020204" pitchFamily="34" charset="0"/>
                <a:cs typeface="Arial" panose="020B0604020202020204" pitchFamily="34" charset="0"/>
              </a:rPr>
              <a:t>Transit agencies receiving federal funding </a:t>
            </a:r>
          </a:p>
          <a:p>
            <a:r>
              <a:rPr lang="en-US" dirty="0">
                <a:solidFill>
                  <a:schemeClr val="tx2">
                    <a:lumMod val="90000"/>
                    <a:lumOff val="10000"/>
                  </a:schemeClr>
                </a:solidFill>
                <a:latin typeface="Arial" panose="020B0604020202020204" pitchFamily="34" charset="0"/>
                <a:cs typeface="Arial" panose="020B0604020202020204" pitchFamily="34" charset="0"/>
              </a:rPr>
              <a:t>Senior centers and Area Agencies on Aging Vocational rehabilitation programs </a:t>
            </a:r>
          </a:p>
          <a:p>
            <a:r>
              <a:rPr lang="en-US" dirty="0">
                <a:solidFill>
                  <a:schemeClr val="tx2">
                    <a:lumMod val="90000"/>
                    <a:lumOff val="10000"/>
                  </a:schemeClr>
                </a:solidFill>
                <a:latin typeface="Arial" panose="020B0604020202020204" pitchFamily="34" charset="0"/>
                <a:cs typeface="Arial" panose="020B0604020202020204" pitchFamily="34" charset="0"/>
              </a:rPr>
              <a:t>Community mental health providers </a:t>
            </a:r>
          </a:p>
          <a:p>
            <a:r>
              <a:rPr lang="en-US" dirty="0">
                <a:solidFill>
                  <a:schemeClr val="tx2">
                    <a:lumMod val="90000"/>
                    <a:lumOff val="10000"/>
                  </a:schemeClr>
                </a:solidFill>
                <a:latin typeface="Arial" panose="020B0604020202020204" pitchFamily="34" charset="0"/>
                <a:cs typeface="Arial" panose="020B0604020202020204" pitchFamily="34" charset="0"/>
              </a:rPr>
              <a:t>Federally qualified health centers (FQHCs) </a:t>
            </a:r>
          </a:p>
          <a:p>
            <a:r>
              <a:rPr lang="en-US" dirty="0">
                <a:solidFill>
                  <a:schemeClr val="tx2">
                    <a:lumMod val="90000"/>
                    <a:lumOff val="10000"/>
                  </a:schemeClr>
                </a:solidFill>
                <a:latin typeface="Arial" panose="020B0604020202020204" pitchFamily="34" charset="0"/>
                <a:cs typeface="Arial" panose="020B0604020202020204" pitchFamily="34" charset="0"/>
              </a:rPr>
              <a:t>Nonprofit organizations that receive federal grants </a:t>
            </a:r>
          </a:p>
          <a:p>
            <a:r>
              <a:rPr lang="en-US" dirty="0">
                <a:solidFill>
                  <a:schemeClr val="tx2">
                    <a:lumMod val="90000"/>
                    <a:lumOff val="10000"/>
                  </a:schemeClr>
                </a:solidFill>
                <a:latin typeface="Arial" panose="020B0604020202020204" pitchFamily="34" charset="0"/>
                <a:cs typeface="Arial" panose="020B0604020202020204" pitchFamily="34" charset="0"/>
              </a:rPr>
              <a:t>Emergency management programs funded by FEMA </a:t>
            </a:r>
          </a:p>
          <a:p>
            <a:r>
              <a:rPr lang="en-US" dirty="0">
                <a:solidFill>
                  <a:schemeClr val="tx2">
                    <a:lumMod val="90000"/>
                    <a:lumOff val="10000"/>
                  </a:schemeClr>
                </a:solidFill>
                <a:latin typeface="Arial" panose="020B0604020202020204" pitchFamily="34" charset="0"/>
                <a:cs typeface="Arial" panose="020B0604020202020204" pitchFamily="34" charset="0"/>
              </a:rPr>
              <a:t>Parks and recreation programs receiving federal assistance</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2347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5BB3F9-C798-CCB8-AC76-2DEC1A7C4EAE}"/>
              </a:ext>
            </a:extLst>
          </p:cNvPr>
          <p:cNvSpPr txBox="1"/>
          <p:nvPr/>
        </p:nvSpPr>
        <p:spPr>
          <a:xfrm>
            <a:off x="754380" y="1990219"/>
            <a:ext cx="10607040" cy="1046440"/>
          </a:xfrm>
          <a:prstGeom prst="rect">
            <a:avLst/>
          </a:prstGeom>
          <a:noFill/>
        </p:spPr>
        <p:txBody>
          <a:bodyPr wrap="square">
            <a:spAutoFit/>
          </a:bodyPr>
          <a:lstStyle/>
          <a:p>
            <a:pPr algn="ctr">
              <a:buNone/>
            </a:pPr>
            <a:r>
              <a:rPr lang="en-US" sz="4400" dirty="0">
                <a:solidFill>
                  <a:schemeClr val="tx2">
                    <a:lumMod val="90000"/>
                    <a:lumOff val="10000"/>
                  </a:schemeClr>
                </a:solidFill>
                <a:latin typeface="Arial" panose="020B0604020202020204" pitchFamily="34" charset="0"/>
                <a:cs typeface="Arial" panose="020B0604020202020204" pitchFamily="34" charset="0"/>
              </a:rPr>
              <a:t>The Supreme Court said:</a:t>
            </a:r>
          </a:p>
          <a:p>
            <a:pPr>
              <a:buNone/>
            </a:pPr>
            <a:r>
              <a:rPr lang="en-US" dirty="0">
                <a:solidFill>
                  <a:schemeClr val="tx2">
                    <a:lumMod val="90000"/>
                    <a:lumOff val="10000"/>
                  </a:schemeClr>
                </a:solidFill>
                <a:latin typeface="Arial" panose="020B0604020202020204" pitchFamily="34" charset="0"/>
                <a:cs typeface="Arial" panose="020B0604020202020204" pitchFamily="34" charset="0"/>
              </a:rPr>
              <a:t>People with disabilities have the right to receive services in the </a:t>
            </a:r>
            <a:r>
              <a:rPr lang="en-US" b="1" dirty="0">
                <a:solidFill>
                  <a:schemeClr val="tx2">
                    <a:lumMod val="90000"/>
                    <a:lumOff val="10000"/>
                  </a:schemeClr>
                </a:solidFill>
                <a:latin typeface="Arial" panose="020B0604020202020204" pitchFamily="34" charset="0"/>
                <a:cs typeface="Arial" panose="020B0604020202020204" pitchFamily="34" charset="0"/>
              </a:rPr>
              <a:t>most integrated setting appropriate.</a:t>
            </a:r>
            <a:endParaRPr lang="en-US"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5645F072-0560-B543-4463-9C77F3705894}"/>
              </a:ext>
            </a:extLst>
          </p:cNvPr>
          <p:cNvSpPr txBox="1">
            <a:spLocks/>
          </p:cNvSpPr>
          <p:nvPr/>
        </p:nvSpPr>
        <p:spPr>
          <a:xfrm>
            <a:off x="754380" y="357505"/>
            <a:ext cx="10515600" cy="1325563"/>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Olmstead</a:t>
            </a:r>
          </a:p>
        </p:txBody>
      </p:sp>
      <p:sp>
        <p:nvSpPr>
          <p:cNvPr id="8" name="TextBox 7">
            <a:extLst>
              <a:ext uri="{FF2B5EF4-FFF2-40B4-BE49-F238E27FC236}">
                <a16:creationId xmlns:a16="http://schemas.microsoft.com/office/drawing/2014/main" id="{1FEEA47B-D59A-3F8B-6048-D3BFB2834995}"/>
              </a:ext>
            </a:extLst>
          </p:cNvPr>
          <p:cNvSpPr txBox="1"/>
          <p:nvPr/>
        </p:nvSpPr>
        <p:spPr>
          <a:xfrm>
            <a:off x="754380" y="3343810"/>
            <a:ext cx="10515600" cy="3293209"/>
          </a:xfrm>
          <a:prstGeom prst="rect">
            <a:avLst/>
          </a:prstGeom>
          <a:solidFill>
            <a:srgbClr val="FFFF00"/>
          </a:solidFill>
        </p:spPr>
        <p:txBody>
          <a:bodyPr wrap="square">
            <a:spAutoFit/>
          </a:bodyPr>
          <a:lstStyle/>
          <a:p>
            <a:pPr algn="ctr">
              <a:buNone/>
            </a:pPr>
            <a:r>
              <a:rPr lang="en-US" sz="4400" dirty="0">
                <a:solidFill>
                  <a:schemeClr val="tx2">
                    <a:lumMod val="90000"/>
                    <a:lumOff val="10000"/>
                  </a:schemeClr>
                </a:solidFill>
                <a:latin typeface="Arial" panose="020B0604020202020204" pitchFamily="34" charset="0"/>
                <a:cs typeface="Arial" panose="020B0604020202020204" pitchFamily="34" charset="0"/>
              </a:rPr>
              <a:t>What does that mean?</a:t>
            </a:r>
          </a:p>
          <a:p>
            <a:pPr>
              <a:buFont typeface="Arial" panose="020B0604020202020204" pitchFamily="34" charset="0"/>
              <a:buChar char="•"/>
            </a:pPr>
            <a:endParaRPr lang="en-US" sz="2800" dirty="0">
              <a:solidFill>
                <a:schemeClr val="tx2">
                  <a:lumMod val="90000"/>
                  <a:lumOff val="1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Living in the community </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Avoiding unnecessary institutionalization </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Equal opportunity </a:t>
            </a:r>
          </a:p>
          <a:p>
            <a:pPr>
              <a:buFont typeface="Arial" panose="020B0604020202020204" pitchFamily="34" charset="0"/>
              <a:buChar char="•"/>
            </a:pPr>
            <a:endParaRPr lang="en-US" sz="2800" dirty="0">
              <a:solidFill>
                <a:schemeClr val="tx2">
                  <a:lumMod val="90000"/>
                  <a:lumOff val="10000"/>
                </a:schemeClr>
              </a:solidFill>
              <a:latin typeface="Arial" panose="020B0604020202020204" pitchFamily="34" charset="0"/>
              <a:cs typeface="Arial" panose="020B0604020202020204" pitchFamily="34" charset="0"/>
            </a:endParaRPr>
          </a:p>
          <a:p>
            <a:pPr>
              <a:buNone/>
            </a:pPr>
            <a:r>
              <a:rPr lang="en-US" sz="2400" dirty="0">
                <a:solidFill>
                  <a:schemeClr val="tx2">
                    <a:lumMod val="90000"/>
                    <a:lumOff val="10000"/>
                  </a:schemeClr>
                </a:solidFill>
                <a:latin typeface="Arial" panose="020B0604020202020204" pitchFamily="34" charset="0"/>
                <a:cs typeface="Arial" panose="020B0604020202020204" pitchFamily="34" charset="0"/>
              </a:rPr>
              <a:t>Current policy discussions could affect how this principle is interpreted.</a:t>
            </a:r>
          </a:p>
        </p:txBody>
      </p:sp>
    </p:spTree>
    <p:extLst>
      <p:ext uri="{BB962C8B-B14F-4D97-AF65-F5344CB8AC3E}">
        <p14:creationId xmlns:p14="http://schemas.microsoft.com/office/powerpoint/2010/main" val="4112002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0B804-2E89-3E9C-EB6C-47C8C242E02E}"/>
              </a:ext>
            </a:extLst>
          </p:cNvPr>
          <p:cNvSpPr txBox="1">
            <a:spLocks/>
          </p:cNvSpPr>
          <p:nvPr/>
        </p:nvSpPr>
        <p:spPr>
          <a:xfrm>
            <a:off x="838200" y="365125"/>
            <a:ext cx="10515600" cy="1325563"/>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Medicaid &amp; Medicare</a:t>
            </a:r>
          </a:p>
        </p:txBody>
      </p:sp>
      <p:sp>
        <p:nvSpPr>
          <p:cNvPr id="4" name="TextBox 3">
            <a:extLst>
              <a:ext uri="{FF2B5EF4-FFF2-40B4-BE49-F238E27FC236}">
                <a16:creationId xmlns:a16="http://schemas.microsoft.com/office/drawing/2014/main" id="{BF364AA8-07FB-5B65-C572-247AD3D006C2}"/>
              </a:ext>
            </a:extLst>
          </p:cNvPr>
          <p:cNvSpPr txBox="1"/>
          <p:nvPr/>
        </p:nvSpPr>
        <p:spPr>
          <a:xfrm>
            <a:off x="838200" y="2136339"/>
            <a:ext cx="10515600" cy="2923877"/>
          </a:xfrm>
          <a:prstGeom prst="rect">
            <a:avLst/>
          </a:prstGeom>
          <a:noFill/>
        </p:spPr>
        <p:txBody>
          <a:bodyPr wrap="square">
            <a:spAutoFit/>
          </a:bodyPr>
          <a:lstStyle/>
          <a:p>
            <a:pPr>
              <a:buNone/>
            </a:pPr>
            <a:r>
              <a:rPr lang="en-US" sz="4400" dirty="0">
                <a:solidFill>
                  <a:schemeClr val="tx2">
                    <a:lumMod val="90000"/>
                    <a:lumOff val="10000"/>
                  </a:schemeClr>
                </a:solidFill>
                <a:latin typeface="Arial" panose="020B0604020202020204" pitchFamily="34" charset="0"/>
                <a:cs typeface="Arial" panose="020B0604020202020204" pitchFamily="34" charset="0"/>
              </a:rPr>
              <a:t>Potential changes affecting:</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Hearing services </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Home and community-based services </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Long-term supports </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Older adults </a:t>
            </a:r>
          </a:p>
          <a:p>
            <a:pPr>
              <a:buFont typeface="Arial" panose="020B0604020202020204" pitchFamily="34" charset="0"/>
              <a:buChar char="•"/>
            </a:pPr>
            <a:r>
              <a:rPr lang="en-US" sz="2800" dirty="0">
                <a:solidFill>
                  <a:schemeClr val="tx2">
                    <a:lumMod val="90000"/>
                    <a:lumOff val="10000"/>
                  </a:schemeClr>
                </a:solidFill>
                <a:latin typeface="Arial" panose="020B0604020202020204" pitchFamily="34" charset="0"/>
                <a:cs typeface="Arial" panose="020B0604020202020204" pitchFamily="34" charset="0"/>
              </a:rPr>
              <a:t>Funding stability </a:t>
            </a:r>
          </a:p>
        </p:txBody>
      </p:sp>
      <p:sp>
        <p:nvSpPr>
          <p:cNvPr id="6" name="Title 1">
            <a:extLst>
              <a:ext uri="{FF2B5EF4-FFF2-40B4-BE49-F238E27FC236}">
                <a16:creationId xmlns:a16="http://schemas.microsoft.com/office/drawing/2014/main" id="{397E919A-7126-D5DA-6975-7C1BC8FBF905}"/>
              </a:ext>
            </a:extLst>
          </p:cNvPr>
          <p:cNvSpPr txBox="1">
            <a:spLocks/>
          </p:cNvSpPr>
          <p:nvPr/>
        </p:nvSpPr>
        <p:spPr>
          <a:xfrm>
            <a:off x="762000" y="5249545"/>
            <a:ext cx="10591800" cy="1325563"/>
          </a:xfrm>
          <a:prstGeom prst="rect">
            <a:avLst/>
          </a:prstGeom>
          <a:solidFill>
            <a:srgbClr val="FFFF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tx2">
                    <a:lumMod val="90000"/>
                    <a:lumOff val="10000"/>
                  </a:schemeClr>
                </a:solidFill>
                <a:latin typeface="Arial" panose="020B0604020202020204" pitchFamily="34" charset="0"/>
                <a:cs typeface="Arial" panose="020B0604020202020204" pitchFamily="34" charset="0"/>
              </a:rPr>
              <a:t>Important reminder:</a:t>
            </a:r>
          </a:p>
          <a:p>
            <a:r>
              <a:rPr lang="en-US" sz="3200" dirty="0">
                <a:solidFill>
                  <a:schemeClr val="tx2">
                    <a:lumMod val="90000"/>
                    <a:lumOff val="10000"/>
                  </a:schemeClr>
                </a:solidFill>
                <a:latin typeface="Arial" panose="020B0604020202020204" pitchFamily="34" charset="0"/>
                <a:cs typeface="Arial" panose="020B0604020202020204" pitchFamily="34" charset="0"/>
              </a:rPr>
              <a:t>Some proposals become law.           Many never do</a:t>
            </a:r>
            <a:r>
              <a:rPr lang="en-US" dirty="0">
                <a:solidFill>
                  <a:schemeClr val="tx2">
                    <a:lumMod val="90000"/>
                    <a:lumOff val="1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08794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8640B-B148-7DB7-948B-37CF960531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6D1536-F657-2420-ABDF-7E4AF671496C}"/>
              </a:ext>
            </a:extLst>
          </p:cNvPr>
          <p:cNvSpPr>
            <a:spLocks noGrp="1"/>
          </p:cNvSpPr>
          <p:nvPr>
            <p:ph type="title"/>
          </p:nvPr>
        </p:nvSpPr>
        <p:spPr>
          <a:xfrm rot="10800000">
            <a:off x="716279" y="556395"/>
            <a:ext cx="2141220" cy="5610086"/>
          </a:xfrm>
        </p:spPr>
        <p:txBody>
          <a:bodyPr vert="vert">
            <a:normAutofit/>
          </a:bodyPr>
          <a:lstStyle/>
          <a:p>
            <a:pPr algn="ctr"/>
            <a:r>
              <a:rPr lang="en-US" b="1" dirty="0">
                <a:solidFill>
                  <a:schemeClr val="tx2">
                    <a:lumMod val="90000"/>
                    <a:lumOff val="10000"/>
                  </a:schemeClr>
                </a:solidFill>
              </a:rPr>
              <a:t>Communication Access</a:t>
            </a:r>
          </a:p>
        </p:txBody>
      </p:sp>
      <p:sp>
        <p:nvSpPr>
          <p:cNvPr id="3" name="Text Placeholder 2">
            <a:extLst>
              <a:ext uri="{FF2B5EF4-FFF2-40B4-BE49-F238E27FC236}">
                <a16:creationId xmlns:a16="http://schemas.microsoft.com/office/drawing/2014/main" id="{CF2D17C4-142F-FC3D-4B80-2A5F53DB5E59}"/>
              </a:ext>
            </a:extLst>
          </p:cNvPr>
          <p:cNvSpPr>
            <a:spLocks noGrp="1"/>
          </p:cNvSpPr>
          <p:nvPr>
            <p:ph type="body" idx="1"/>
          </p:nvPr>
        </p:nvSpPr>
        <p:spPr>
          <a:xfrm>
            <a:off x="3048000" y="691519"/>
            <a:ext cx="7642860" cy="1365881"/>
          </a:xfrm>
          <a:solidFill>
            <a:srgbClr val="FFFF00"/>
          </a:solidFill>
        </p:spPr>
        <p:txBody>
          <a:bodyPr>
            <a:normAutofit lnSpcReduction="10000"/>
          </a:bodyPr>
          <a:lstStyle/>
          <a:p>
            <a:pPr algn="ctr"/>
            <a:r>
              <a:rPr lang="en-US" sz="4400" dirty="0">
                <a:solidFill>
                  <a:schemeClr val="tx2">
                    <a:lumMod val="90000"/>
                    <a:lumOff val="10000"/>
                  </a:schemeClr>
                </a:solidFill>
              </a:rPr>
              <a:t>Communication Access </a:t>
            </a:r>
          </a:p>
          <a:p>
            <a:pPr algn="ctr"/>
            <a:r>
              <a:rPr lang="en-US" sz="4400" dirty="0">
                <a:solidFill>
                  <a:schemeClr val="tx2">
                    <a:lumMod val="90000"/>
                    <a:lumOff val="10000"/>
                  </a:schemeClr>
                </a:solidFill>
              </a:rPr>
              <a:t>Is More Than Interpreters</a:t>
            </a:r>
            <a:endParaRPr lang="en-US" sz="4400" dirty="0">
              <a:solidFill>
                <a:schemeClr val="tx2">
                  <a:lumMod val="90000"/>
                  <a:lumOff val="10000"/>
                </a:schemeClr>
              </a:solidFill>
              <a:latin typeface="Arial" panose="020B0604020202020204" pitchFamily="34" charset="0"/>
              <a:cs typeface="Arial" panose="020B0604020202020204" pitchFamily="34" charset="0"/>
            </a:endParaRPr>
          </a:p>
        </p:txBody>
      </p:sp>
      <p:sp>
        <p:nvSpPr>
          <p:cNvPr id="6" name="Text Placeholder 2">
            <a:extLst>
              <a:ext uri="{FF2B5EF4-FFF2-40B4-BE49-F238E27FC236}">
                <a16:creationId xmlns:a16="http://schemas.microsoft.com/office/drawing/2014/main" id="{C4C9DB8A-4260-4ED6-E3CF-2352420468EF}"/>
              </a:ext>
            </a:extLst>
          </p:cNvPr>
          <p:cNvSpPr txBox="1">
            <a:spLocks/>
          </p:cNvSpPr>
          <p:nvPr/>
        </p:nvSpPr>
        <p:spPr>
          <a:xfrm>
            <a:off x="3116580" y="2268537"/>
            <a:ext cx="7642860" cy="383508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marL="342900" indent="-342900">
              <a:buFont typeface="Arial" panose="020B0604020202020204" pitchFamily="34" charset="0"/>
              <a:buChar char="•"/>
            </a:pPr>
            <a:r>
              <a:rPr lang="en-US" dirty="0">
                <a:solidFill>
                  <a:schemeClr val="tx2">
                    <a:lumMod val="90000"/>
                    <a:lumOff val="10000"/>
                  </a:schemeClr>
                </a:solidFill>
              </a:rPr>
              <a:t>ASL </a:t>
            </a:r>
          </a:p>
          <a:p>
            <a:pPr marL="342900" indent="-342900">
              <a:buFont typeface="Arial" panose="020B0604020202020204" pitchFamily="34" charset="0"/>
              <a:buChar char="•"/>
            </a:pPr>
            <a:r>
              <a:rPr lang="en-US" dirty="0">
                <a:solidFill>
                  <a:schemeClr val="tx2">
                    <a:lumMod val="90000"/>
                    <a:lumOff val="10000"/>
                  </a:schemeClr>
                </a:solidFill>
              </a:rPr>
              <a:t>CART </a:t>
            </a:r>
          </a:p>
          <a:p>
            <a:pPr marL="342900" indent="-342900">
              <a:buFont typeface="Arial" panose="020B0604020202020204" pitchFamily="34" charset="0"/>
              <a:buChar char="•"/>
            </a:pPr>
            <a:r>
              <a:rPr lang="en-US" dirty="0">
                <a:solidFill>
                  <a:schemeClr val="tx2">
                    <a:lumMod val="90000"/>
                    <a:lumOff val="10000"/>
                  </a:schemeClr>
                </a:solidFill>
              </a:rPr>
              <a:t>Captioning </a:t>
            </a:r>
          </a:p>
          <a:p>
            <a:pPr marL="342900" indent="-342900">
              <a:buFont typeface="Arial" panose="020B0604020202020204" pitchFamily="34" charset="0"/>
              <a:buChar char="•"/>
            </a:pPr>
            <a:r>
              <a:rPr lang="en-US" dirty="0">
                <a:solidFill>
                  <a:schemeClr val="tx2">
                    <a:lumMod val="90000"/>
                    <a:lumOff val="10000"/>
                  </a:schemeClr>
                </a:solidFill>
              </a:rPr>
              <a:t>Hearing loops </a:t>
            </a:r>
          </a:p>
          <a:p>
            <a:pPr marL="342900" indent="-342900">
              <a:buFont typeface="Arial" panose="020B0604020202020204" pitchFamily="34" charset="0"/>
              <a:buChar char="•"/>
            </a:pPr>
            <a:r>
              <a:rPr lang="en-US" dirty="0">
                <a:solidFill>
                  <a:schemeClr val="tx2">
                    <a:lumMod val="90000"/>
                    <a:lumOff val="10000"/>
                  </a:schemeClr>
                </a:solidFill>
              </a:rPr>
              <a:t>Assistive Listening Systems </a:t>
            </a:r>
          </a:p>
          <a:p>
            <a:pPr marL="342900" indent="-342900">
              <a:buFont typeface="Arial" panose="020B0604020202020204" pitchFamily="34" charset="0"/>
              <a:buChar char="•"/>
            </a:pPr>
            <a:r>
              <a:rPr lang="en-US" dirty="0">
                <a:solidFill>
                  <a:schemeClr val="tx2">
                    <a:lumMod val="90000"/>
                    <a:lumOff val="10000"/>
                  </a:schemeClr>
                </a:solidFill>
              </a:rPr>
              <a:t>Speech-to-Text apps </a:t>
            </a:r>
          </a:p>
          <a:p>
            <a:pPr marL="342900" indent="-342900">
              <a:buFont typeface="Arial" panose="020B0604020202020204" pitchFamily="34" charset="0"/>
              <a:buChar char="•"/>
            </a:pPr>
            <a:r>
              <a:rPr lang="en-US" dirty="0">
                <a:solidFill>
                  <a:schemeClr val="tx2">
                    <a:lumMod val="90000"/>
                    <a:lumOff val="10000"/>
                  </a:schemeClr>
                </a:solidFill>
              </a:rPr>
              <a:t>Clear masks </a:t>
            </a:r>
          </a:p>
          <a:p>
            <a:pPr marL="342900" indent="-342900">
              <a:buFont typeface="Arial" panose="020B0604020202020204" pitchFamily="34" charset="0"/>
              <a:buChar char="•"/>
            </a:pPr>
            <a:r>
              <a:rPr lang="en-US" dirty="0">
                <a:solidFill>
                  <a:schemeClr val="tx2">
                    <a:lumMod val="90000"/>
                    <a:lumOff val="10000"/>
                  </a:schemeClr>
                </a:solidFill>
              </a:rPr>
              <a:t>Accessible documents</a:t>
            </a:r>
          </a:p>
        </p:txBody>
      </p:sp>
    </p:spTree>
    <p:extLst>
      <p:ext uri="{BB962C8B-B14F-4D97-AF65-F5344CB8AC3E}">
        <p14:creationId xmlns:p14="http://schemas.microsoft.com/office/powerpoint/2010/main" val="4007624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253</TotalTime>
  <Words>8740</Words>
  <Application>Microsoft Office PowerPoint</Application>
  <PresentationFormat>Widescreen</PresentationFormat>
  <Paragraphs>594</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Aptos</vt:lpstr>
      <vt:lpstr>Aptos Display</vt:lpstr>
      <vt:lpstr>Arial</vt:lpstr>
      <vt:lpstr>Office Theme</vt:lpstr>
      <vt:lpstr> New Laws &amp; Policy Changes You Should Know About Presented by Darren Marquardt  Executive Director Northern Virginia Resource Center for Deaf &amp; Hard of Hearing Persons</vt:lpstr>
      <vt:lpstr>PowerPoint Presentation</vt:lpstr>
      <vt:lpstr>PowerPoint Presentation</vt:lpstr>
      <vt:lpstr>Federal Policy Watch</vt:lpstr>
      <vt:lpstr>ADA Issues to Watch</vt:lpstr>
      <vt:lpstr>Section 504</vt:lpstr>
      <vt:lpstr>PowerPoint Presentation</vt:lpstr>
      <vt:lpstr>PowerPoint Presentation</vt:lpstr>
      <vt:lpstr>Communication Access</vt:lpstr>
      <vt:lpstr>PowerPoint Presentation</vt:lpstr>
      <vt:lpstr>Healthcare</vt:lpstr>
      <vt:lpstr>Virginia Policy Watch</vt:lpstr>
      <vt:lpstr>Virginia’s Open Caption Law </vt:lpstr>
      <vt:lpstr>Virginia’s Open Caption Law </vt:lpstr>
      <vt:lpstr>Other Virginia Changes You Should Know About:</vt:lpstr>
      <vt:lpstr>PowerPoint Presentation</vt:lpstr>
      <vt:lpstr>Northern VA Policy Watch</vt:lpstr>
      <vt:lpstr>Northern VA Policy Watch</vt:lpstr>
      <vt:lpstr>Northern VA Policy Watch</vt:lpstr>
      <vt:lpstr>Northern VA Policy Watch</vt:lpstr>
      <vt:lpstr>Northern VA Policy Watch</vt:lpstr>
      <vt:lpstr>Northern VA Policy Watch</vt:lpstr>
      <vt:lpstr>Northern VA Policy Watch</vt:lpstr>
      <vt:lpstr>Northern VA Policy Watch</vt:lpstr>
      <vt:lpstr>PowerPoint Presentation</vt:lpstr>
      <vt:lpstr>Creating Change Together</vt:lpstr>
      <vt:lpstr>Looking Ahead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Eileen McCartin</dc:creator>
  <cp:lastModifiedBy>Eileen McCartin</cp:lastModifiedBy>
  <cp:revision>10</cp:revision>
  <dcterms:created xsi:type="dcterms:W3CDTF">2026-07-28T20:05:11Z</dcterms:created>
  <dcterms:modified xsi:type="dcterms:W3CDTF">2026-07-29T14:35:56Z</dcterms:modified>
</cp:coreProperties>
</file>